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
      <p:font typeface="Roboto"/>
      <p:regular r:id="rId40"/>
      <p:bold r:id="rId41"/>
      <p:italic r:id="rId42"/>
      <p:boldItalic r:id="rId43"/>
    </p:embeddedFont>
    <p:embeddedFont>
      <p:font typeface="Open Sans SemiBold"/>
      <p:regular r:id="rId44"/>
      <p:bold r:id="rId45"/>
      <p:italic r:id="rId46"/>
      <p:boldItalic r:id="rId47"/>
    </p:embeddedFont>
    <p:embeddedFont>
      <p:font typeface="Roboto Light"/>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389D8B-6C17-4098-B58F-658C1ED5A83F}">
  <a:tblStyle styleId="{DC389D8B-6C17-4098-B58F-658C1ED5A8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OpenSansSemiBold-regular.fntdata"/><Relationship Id="rId43" Type="http://schemas.openxmlformats.org/officeDocument/2006/relationships/font" Target="fonts/Roboto-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regular.fntdata"/><Relationship Id="rId47" Type="http://schemas.openxmlformats.org/officeDocument/2006/relationships/font" Target="fonts/OpenSansSemiBold-boldItalic.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5.xml"/><Relationship Id="rId55" Type="http://schemas.openxmlformats.org/officeDocument/2006/relationships/font" Target="fonts/OpenSansLight-boldItalic.fntdata"/><Relationship Id="rId10" Type="http://schemas.openxmlformats.org/officeDocument/2006/relationships/slide" Target="slides/slide4.xml"/><Relationship Id="rId54" Type="http://schemas.openxmlformats.org/officeDocument/2006/relationships/font" Target="fonts/OpenSansLight-italic.fntdata"/><Relationship Id="rId13" Type="http://schemas.openxmlformats.org/officeDocument/2006/relationships/slide" Target="slides/slide7.xml"/><Relationship Id="rId57" Type="http://schemas.openxmlformats.org/officeDocument/2006/relationships/font" Target="fonts/OpenSans-bold.fntdata"/><Relationship Id="rId12" Type="http://schemas.openxmlformats.org/officeDocument/2006/relationships/slide" Target="slides/slide6.xml"/><Relationship Id="rId56"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font" Target="fonts/OpenSans-boldItalic.fntdata"/><Relationship Id="rId14" Type="http://schemas.openxmlformats.org/officeDocument/2006/relationships/slide" Target="slides/slide8.xml"/><Relationship Id="rId58" Type="http://schemas.openxmlformats.org/officeDocument/2006/relationships/font" Target="fonts/Open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d202c4090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d202c4090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d202c409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d202c409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d202c4090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d202c4090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d202c409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d202c409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d202c409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d202c409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d202c409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d202c409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d202c4090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d202c4090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d202c4090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d202c4090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d202c409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d202c409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d202c409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202c409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d202c409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d202c409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202c409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202c409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d202c4090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d202c4090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202c4090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202c4090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d202c409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d202c409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d202c409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d202c409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d202c409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d202c409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d202c4090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d202c4090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d202c4090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d202c4090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202c409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202c409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d202c409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d202c409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ebb8818b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ebb8818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d202c4090_1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d202c4090_1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d202c4090_2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d202c4090_2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d202c40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d202c40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202c4090_2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202c4090_2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d202c409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d202c409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d202c409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d202c409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d202c409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d202c409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www.piston.my/2019/09/21/audi-aitrail-quattro-brings-autonomous-driving-to-off-road-travel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www.researchgate.net/figure/A-Breakouts-gameplay-using-Arcade-Learning-Environment-16_fig3_33217216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github.com/badgeir/u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34250" y="1976525"/>
            <a:ext cx="81231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D966"/>
                </a:solidFill>
                <a:latin typeface="Open Sans SemiBold"/>
                <a:ea typeface="Open Sans SemiBold"/>
                <a:cs typeface="Open Sans SemiBold"/>
                <a:sym typeface="Open Sans SemiBold"/>
              </a:rPr>
              <a:t>Autonomous Drone Path Finder</a:t>
            </a:r>
            <a:endParaRPr sz="3500">
              <a:solidFill>
                <a:srgbClr val="FFD966"/>
              </a:solidFill>
              <a:latin typeface="Open Sans SemiBold"/>
              <a:ea typeface="Open Sans SemiBold"/>
              <a:cs typeface="Open Sans SemiBold"/>
              <a:sym typeface="Open Sans SemiBold"/>
            </a:endParaRPr>
          </a:p>
        </p:txBody>
      </p:sp>
      <p:sp>
        <p:nvSpPr>
          <p:cNvPr id="60" name="Google Shape;60;p13"/>
          <p:cNvSpPr txBox="1"/>
          <p:nvPr/>
        </p:nvSpPr>
        <p:spPr>
          <a:xfrm>
            <a:off x="4151600" y="3484800"/>
            <a:ext cx="4849800" cy="17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SemiBold"/>
                <a:ea typeface="Open Sans SemiBold"/>
                <a:cs typeface="Open Sans SemiBold"/>
                <a:sym typeface="Open Sans SemiBold"/>
              </a:rPr>
              <a:t>Team (HS04):</a:t>
            </a:r>
            <a:endParaRPr sz="16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1600">
                <a:solidFill>
                  <a:srgbClr val="FFFFFF"/>
                </a:solidFill>
                <a:latin typeface="Open Sans"/>
                <a:ea typeface="Open Sans"/>
                <a:cs typeface="Open Sans"/>
                <a:sym typeface="Open Sans"/>
              </a:rPr>
              <a:t>Vanam Hemanth			(S20170010172)</a:t>
            </a:r>
            <a:endParaRPr sz="1600">
              <a:solidFill>
                <a:srgbClr val="FFFFFF"/>
              </a:solidFill>
              <a:latin typeface="Open Sans"/>
              <a:ea typeface="Open Sans"/>
              <a:cs typeface="Open Sans"/>
              <a:sym typeface="Open Sans"/>
            </a:endParaRPr>
          </a:p>
          <a:p>
            <a:pPr indent="0" lvl="0" marL="0" rtl="0" algn="l">
              <a:spcBef>
                <a:spcPts val="0"/>
              </a:spcBef>
              <a:spcAft>
                <a:spcPts val="0"/>
              </a:spcAft>
              <a:buNone/>
            </a:pPr>
            <a:r>
              <a:rPr lang="en" sz="1600">
                <a:solidFill>
                  <a:schemeClr val="lt1"/>
                </a:solidFill>
                <a:latin typeface="Open Sans"/>
                <a:ea typeface="Open Sans"/>
                <a:cs typeface="Open Sans"/>
                <a:sym typeface="Open Sans"/>
              </a:rPr>
              <a:t>Nandala </a:t>
            </a:r>
            <a:r>
              <a:rPr lang="en" sz="1600">
                <a:solidFill>
                  <a:srgbClr val="FFFFFF"/>
                </a:solidFill>
                <a:latin typeface="Open Sans"/>
                <a:ea typeface="Open Sans"/>
                <a:cs typeface="Open Sans"/>
                <a:sym typeface="Open Sans"/>
              </a:rPr>
              <a:t>Neelakanta Sriram	(S20170010102)</a:t>
            </a:r>
            <a:endParaRPr sz="1600">
              <a:solidFill>
                <a:srgbClr val="FFFFFF"/>
              </a:solidFill>
              <a:latin typeface="Open Sans"/>
              <a:ea typeface="Open Sans"/>
              <a:cs typeface="Open Sans"/>
              <a:sym typeface="Open Sans"/>
            </a:endParaRPr>
          </a:p>
          <a:p>
            <a:pPr indent="0" lvl="0" marL="0" rtl="0" algn="l">
              <a:spcBef>
                <a:spcPts val="0"/>
              </a:spcBef>
              <a:spcAft>
                <a:spcPts val="0"/>
              </a:spcAft>
              <a:buNone/>
            </a:pPr>
            <a:r>
              <a:rPr lang="en" sz="1600">
                <a:solidFill>
                  <a:srgbClr val="FFFFFF"/>
                </a:solidFill>
                <a:latin typeface="Open Sans"/>
                <a:ea typeface="Open Sans"/>
                <a:cs typeface="Open Sans"/>
                <a:sym typeface="Open Sans"/>
              </a:rPr>
              <a:t>Puppala Hrithik 			(S20170010115)</a:t>
            </a:r>
            <a:endParaRPr sz="16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latin typeface="Proxima Nova"/>
              <a:ea typeface="Proxima Nova"/>
              <a:cs typeface="Proxima Nova"/>
              <a:sym typeface="Proxima Nova"/>
            </a:endParaRPr>
          </a:p>
        </p:txBody>
      </p:sp>
      <p:sp>
        <p:nvSpPr>
          <p:cNvPr id="61" name="Google Shape;61;p13"/>
          <p:cNvSpPr txBox="1"/>
          <p:nvPr/>
        </p:nvSpPr>
        <p:spPr>
          <a:xfrm>
            <a:off x="4133322" y="3105811"/>
            <a:ext cx="36393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Guide: </a:t>
            </a:r>
            <a:r>
              <a:rPr lang="en" sz="1800">
                <a:solidFill>
                  <a:srgbClr val="FFFFFF"/>
                </a:solidFill>
                <a:latin typeface="Open Sans SemiBold"/>
                <a:ea typeface="Open Sans SemiBold"/>
                <a:cs typeface="Open Sans SemiBold"/>
                <a:sym typeface="Open Sans SemiBold"/>
              </a:rPr>
              <a:t>Himanshu Sarma</a:t>
            </a:r>
            <a:endParaRPr sz="18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5055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Unity</a:t>
            </a:r>
            <a:endParaRPr b="1">
              <a:latin typeface="Open Sans"/>
              <a:ea typeface="Open Sans"/>
              <a:cs typeface="Open Sans"/>
              <a:sym typeface="Open Sans"/>
            </a:endParaRPr>
          </a:p>
        </p:txBody>
      </p:sp>
      <p:sp>
        <p:nvSpPr>
          <p:cNvPr id="123" name="Google Shape;123;p22"/>
          <p:cNvSpPr txBox="1"/>
          <p:nvPr>
            <p:ph idx="1" type="body"/>
          </p:nvPr>
        </p:nvSpPr>
        <p:spPr>
          <a:xfrm>
            <a:off x="311700" y="1107766"/>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latin typeface="Open Sans"/>
                <a:ea typeface="Open Sans"/>
                <a:cs typeface="Open Sans"/>
                <a:sym typeface="Open Sans"/>
              </a:rPr>
              <a:t>Sensory Complexity:</a:t>
            </a:r>
            <a:r>
              <a:rPr lang="en" sz="1400"/>
              <a:t> </a:t>
            </a:r>
            <a:r>
              <a:rPr lang="en" sz="1350">
                <a:latin typeface="Open Sans"/>
                <a:ea typeface="Open Sans"/>
                <a:cs typeface="Open Sans"/>
                <a:sym typeface="Open Sans"/>
              </a:rPr>
              <a:t>The Unity engine enables high-fidelity graphical rendering. It supports pre-baked as well as real-time lighting and the ability to define custom shaders, either programmatically or via a visual scripting language.</a:t>
            </a:r>
            <a:endParaRPr sz="1350">
              <a:latin typeface="Open Sans"/>
              <a:ea typeface="Open Sans"/>
              <a:cs typeface="Open Sans"/>
              <a:sym typeface="Open Sans"/>
            </a:endParaRPr>
          </a:p>
          <a:p>
            <a:pPr indent="-317500" lvl="0" marL="457200" rtl="0" algn="l">
              <a:spcBef>
                <a:spcPts val="1000"/>
              </a:spcBef>
              <a:spcAft>
                <a:spcPts val="0"/>
              </a:spcAft>
              <a:buSzPts val="1400"/>
              <a:buChar char="➔"/>
            </a:pPr>
            <a:r>
              <a:rPr b="1" lang="en" sz="1400">
                <a:latin typeface="Open Sans"/>
                <a:ea typeface="Open Sans"/>
                <a:cs typeface="Open Sans"/>
                <a:sym typeface="Open Sans"/>
              </a:rPr>
              <a:t>Physical Complexity:</a:t>
            </a:r>
            <a:r>
              <a:rPr b="1" lang="en" sz="1400"/>
              <a:t> </a:t>
            </a:r>
            <a:r>
              <a:rPr lang="en" sz="1350">
                <a:latin typeface="Open Sans"/>
                <a:ea typeface="Open Sans"/>
                <a:cs typeface="Open Sans"/>
                <a:sym typeface="Open Sans"/>
              </a:rPr>
              <a:t>Unity environments can be simulated with either the Nvidia PhysX or Havok Physics engines. There are plugins from unity asset store for Bullet and MuJoCo physics engines as alternatives to PhysX.</a:t>
            </a:r>
            <a:endParaRPr sz="1350">
              <a:latin typeface="Open Sans"/>
              <a:ea typeface="Open Sans"/>
              <a:cs typeface="Open Sans"/>
              <a:sym typeface="Open Sans"/>
            </a:endParaRPr>
          </a:p>
          <a:p>
            <a:pPr indent="-317500" lvl="0" marL="457200" rtl="0" algn="l">
              <a:spcBef>
                <a:spcPts val="1000"/>
              </a:spcBef>
              <a:spcAft>
                <a:spcPts val="0"/>
              </a:spcAft>
              <a:buSzPts val="1400"/>
              <a:buChar char="➔"/>
            </a:pPr>
            <a:r>
              <a:rPr b="1" lang="en" sz="1400">
                <a:latin typeface="Open Sans"/>
                <a:ea typeface="Open Sans"/>
                <a:cs typeface="Open Sans"/>
                <a:sym typeface="Open Sans"/>
              </a:rPr>
              <a:t>Task Logic Complexity</a:t>
            </a:r>
            <a:r>
              <a:rPr lang="en" sz="1400">
                <a:latin typeface="Open Sans"/>
                <a:ea typeface="Open Sans"/>
                <a:cs typeface="Open Sans"/>
                <a:sym typeface="Open Sans"/>
              </a:rPr>
              <a:t>:</a:t>
            </a:r>
            <a:r>
              <a:rPr lang="en" sz="1400"/>
              <a:t> </a:t>
            </a:r>
            <a:r>
              <a:rPr lang="en" sz="1350">
                <a:latin typeface="Open Sans"/>
                <a:ea typeface="Open Sans"/>
                <a:cs typeface="Open Sans"/>
                <a:sym typeface="Open Sans"/>
              </a:rPr>
              <a:t>The Unity Engine provides a rich and flexible scripting system via C# language.</a:t>
            </a:r>
            <a:endParaRPr sz="1350">
              <a:latin typeface="Open Sans"/>
              <a:ea typeface="Open Sans"/>
              <a:cs typeface="Open Sans"/>
              <a:sym typeface="Open Sans"/>
            </a:endParaRPr>
          </a:p>
          <a:p>
            <a:pPr indent="-317500" lvl="0" marL="457200" rtl="0" algn="l">
              <a:spcBef>
                <a:spcPts val="1000"/>
              </a:spcBef>
              <a:spcAft>
                <a:spcPts val="0"/>
              </a:spcAft>
              <a:buSzPts val="1400"/>
              <a:buChar char="➔"/>
            </a:pPr>
            <a:r>
              <a:rPr b="1" lang="en" sz="1400">
                <a:latin typeface="Open Sans"/>
                <a:ea typeface="Open Sans"/>
                <a:cs typeface="Open Sans"/>
                <a:sym typeface="Open Sans"/>
              </a:rPr>
              <a:t>Flexible Control:</a:t>
            </a:r>
            <a:r>
              <a:rPr b="1" lang="en" sz="1400"/>
              <a:t> </a:t>
            </a:r>
            <a:r>
              <a:rPr lang="en" sz="1350">
                <a:latin typeface="Open Sans"/>
                <a:ea typeface="Open Sans"/>
                <a:cs typeface="Open Sans"/>
                <a:sym typeface="Open Sans"/>
              </a:rPr>
              <a:t>It is possible to control most aspects of the simulation programmatically. For example, GameObjects can be conditionally created and destroyed in real-time.</a:t>
            </a:r>
            <a:endParaRPr sz="1350">
              <a:latin typeface="Open Sans"/>
              <a:ea typeface="Open Sans"/>
              <a:cs typeface="Open Sans"/>
              <a:sym typeface="Open Sans"/>
            </a:endParaRPr>
          </a:p>
          <a:p>
            <a:pPr indent="-317500" lvl="0" marL="457200" rtl="0" algn="l">
              <a:spcBef>
                <a:spcPts val="1000"/>
              </a:spcBef>
              <a:spcAft>
                <a:spcPts val="1600"/>
              </a:spcAft>
              <a:buSzPts val="1400"/>
              <a:buChar char="➔"/>
            </a:pPr>
            <a:r>
              <a:rPr b="1" lang="en" sz="1400">
                <a:latin typeface="Open Sans"/>
                <a:ea typeface="Open Sans"/>
                <a:cs typeface="Open Sans"/>
                <a:sym typeface="Open Sans"/>
              </a:rPr>
              <a:t>APIs</a:t>
            </a:r>
            <a:r>
              <a:rPr lang="en" sz="1400">
                <a:latin typeface="Open Sans"/>
                <a:ea typeface="Open Sans"/>
                <a:cs typeface="Open Sans"/>
                <a:sym typeface="Open Sans"/>
              </a:rPr>
              <a:t>:</a:t>
            </a:r>
            <a:r>
              <a:rPr lang="en" sz="1400"/>
              <a:t> </a:t>
            </a:r>
            <a:r>
              <a:rPr lang="en" sz="1350">
                <a:latin typeface="Open Sans"/>
                <a:ea typeface="Open Sans"/>
                <a:cs typeface="Open Sans"/>
                <a:sym typeface="Open Sans"/>
              </a:rPr>
              <a:t>It provides the api for communicating with external applications which will be helpful for connecting to the Python API for reinforced learning.</a:t>
            </a:r>
            <a:endParaRPr sz="135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Unity ML-Agents Toolkit</a:t>
            </a:r>
            <a:endParaRPr b="1">
              <a:latin typeface="Open Sans"/>
              <a:ea typeface="Open Sans"/>
              <a:cs typeface="Open Sans"/>
              <a:sym typeface="Open Sans"/>
            </a:endParaRPr>
          </a:p>
        </p:txBody>
      </p:sp>
      <p:sp>
        <p:nvSpPr>
          <p:cNvPr id="129" name="Google Shape;129;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We can use the python package for the unity to connect to python shell and implement the machine learning on the agents.</a:t>
            </a:r>
            <a:endParaRPr sz="1400">
              <a:latin typeface="Open Sans"/>
              <a:ea typeface="Open Sans"/>
              <a:cs typeface="Open Sans"/>
              <a:sym typeface="Open Sans"/>
            </a:endParaRPr>
          </a:p>
        </p:txBody>
      </p:sp>
      <p:sp>
        <p:nvSpPr>
          <p:cNvPr id="130" name="Google Shape;130;p23"/>
          <p:cNvSpPr txBox="1"/>
          <p:nvPr/>
        </p:nvSpPr>
        <p:spPr>
          <a:xfrm>
            <a:off x="325625" y="4714250"/>
            <a:ext cx="74748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Python package link: </a:t>
            </a:r>
            <a:r>
              <a:rPr lang="en" sz="1100"/>
              <a:t>https://pypi.org/project/mlagents/</a:t>
            </a:r>
            <a:endParaRPr sz="1000">
              <a:latin typeface="Proxima Nova"/>
              <a:ea typeface="Proxima Nova"/>
              <a:cs typeface="Proxima Nova"/>
              <a:sym typeface="Proxima Nova"/>
            </a:endParaRPr>
          </a:p>
        </p:txBody>
      </p:sp>
      <p:pic>
        <p:nvPicPr>
          <p:cNvPr id="131" name="Google Shape;131;p23"/>
          <p:cNvPicPr preferRelativeResize="0"/>
          <p:nvPr/>
        </p:nvPicPr>
        <p:blipFill>
          <a:blip r:embed="rId3">
            <a:alphaModFix/>
          </a:blip>
          <a:stretch>
            <a:fillRect/>
          </a:stretch>
        </p:blipFill>
        <p:spPr>
          <a:xfrm>
            <a:off x="4924225" y="1221925"/>
            <a:ext cx="3395010" cy="3391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Architecture MLAgents</a:t>
            </a:r>
            <a:endParaRPr b="1">
              <a:latin typeface="Open Sans"/>
              <a:ea typeface="Open Sans"/>
              <a:cs typeface="Open Sans"/>
              <a:sym typeface="Open Sans"/>
            </a:endParaRPr>
          </a:p>
        </p:txBody>
      </p:sp>
      <p:pic>
        <p:nvPicPr>
          <p:cNvPr id="137" name="Google Shape;137;p24"/>
          <p:cNvPicPr preferRelativeResize="0"/>
          <p:nvPr/>
        </p:nvPicPr>
        <p:blipFill>
          <a:blip r:embed="rId3">
            <a:alphaModFix/>
          </a:blip>
          <a:stretch>
            <a:fillRect/>
          </a:stretch>
        </p:blipFill>
        <p:spPr>
          <a:xfrm>
            <a:off x="829750" y="1118413"/>
            <a:ext cx="7570076" cy="3539575"/>
          </a:xfrm>
          <a:prstGeom prst="rect">
            <a:avLst/>
          </a:prstGeom>
          <a:noFill/>
          <a:ln>
            <a:noFill/>
          </a:ln>
        </p:spPr>
      </p:pic>
      <p:sp>
        <p:nvSpPr>
          <p:cNvPr id="138" name="Google Shape;138;p24"/>
          <p:cNvSpPr txBox="1"/>
          <p:nvPr/>
        </p:nvSpPr>
        <p:spPr>
          <a:xfrm>
            <a:off x="303425" y="4758675"/>
            <a:ext cx="60759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Image source: https://arxiv.org/pdf/1809.02627.pdf</a:t>
            </a:r>
            <a:endParaRPr sz="10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Literature Review</a:t>
            </a:r>
            <a:endParaRPr b="1">
              <a:latin typeface="Open Sans"/>
              <a:ea typeface="Open Sans"/>
              <a:cs typeface="Open Sans"/>
              <a:sym typeface="Open Sans"/>
            </a:endParaRPr>
          </a:p>
        </p:txBody>
      </p:sp>
      <p:sp>
        <p:nvSpPr>
          <p:cNvPr id="144" name="Google Shape;144;p25"/>
          <p:cNvSpPr txBox="1"/>
          <p:nvPr>
            <p:ph idx="1" type="body"/>
          </p:nvPr>
        </p:nvSpPr>
        <p:spPr>
          <a:xfrm>
            <a:off x="311700" y="1152475"/>
            <a:ext cx="8520600" cy="3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pen Sans SemiBold"/>
                <a:ea typeface="Open Sans SemiBold"/>
                <a:cs typeface="Open Sans SemiBold"/>
                <a:sym typeface="Open Sans SemiBold"/>
              </a:rPr>
              <a:t>Proximal Policy Optimization:</a:t>
            </a:r>
            <a:endParaRPr sz="1400">
              <a:latin typeface="Open Sans SemiBold"/>
              <a:ea typeface="Open Sans SemiBold"/>
              <a:cs typeface="Open Sans SemiBold"/>
              <a:sym typeface="Open Sans SemiBold"/>
            </a:endParaRPr>
          </a:p>
          <a:p>
            <a:pPr indent="-317500" lvl="0" marL="457200" rtl="0" algn="l">
              <a:spcBef>
                <a:spcPts val="1600"/>
              </a:spcBef>
              <a:spcAft>
                <a:spcPts val="0"/>
              </a:spcAft>
              <a:buSzPts val="1400"/>
              <a:buFont typeface="Open Sans"/>
              <a:buChar char="➔"/>
            </a:pPr>
            <a:r>
              <a:rPr lang="en" sz="1400">
                <a:latin typeface="Open Sans"/>
                <a:ea typeface="Open Sans"/>
                <a:cs typeface="Open Sans"/>
                <a:sym typeface="Open Sans"/>
              </a:rPr>
              <a:t>In reinforced learning the network which converts the input frames to output frames are called policy network.</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Doesn’t store state transition data in the replay buffer like popular Q learning algorithm but learns directly from the events the agent encounters in the environment.</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This ability of PPO algorithms help remove the computational complexity of the Q table.</a:t>
            </a:r>
            <a:endParaRPr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Policy Gradient Loss:</a:t>
            </a:r>
            <a:endParaRPr sz="1400">
              <a:latin typeface="Open Sans"/>
              <a:ea typeface="Open Sans"/>
              <a:cs typeface="Open Sans"/>
              <a:sym typeface="Open Sans"/>
            </a:endParaRPr>
          </a:p>
        </p:txBody>
      </p:sp>
      <p:sp>
        <p:nvSpPr>
          <p:cNvPr id="145" name="Google Shape;145;p25"/>
          <p:cNvSpPr txBox="1"/>
          <p:nvPr/>
        </p:nvSpPr>
        <p:spPr>
          <a:xfrm>
            <a:off x="296025" y="4726875"/>
            <a:ext cx="76080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Link to paper: https://arxiv.org/pdf/1707.06347.pdf</a:t>
            </a:r>
            <a:endParaRPr sz="1000">
              <a:latin typeface="Proxima Nova"/>
              <a:ea typeface="Proxima Nova"/>
              <a:cs typeface="Proxima Nova"/>
              <a:sym typeface="Proxima Nova"/>
            </a:endParaRPr>
          </a:p>
        </p:txBody>
      </p:sp>
      <p:sp>
        <p:nvSpPr>
          <p:cNvPr id="146" name="Google Shape;146;p25"/>
          <p:cNvSpPr txBox="1"/>
          <p:nvPr/>
        </p:nvSpPr>
        <p:spPr>
          <a:xfrm>
            <a:off x="4988075" y="3300725"/>
            <a:ext cx="3759600" cy="14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where: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Is probabilities from the output of the	policy network.</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i</a:t>
            </a:r>
            <a:r>
              <a:rPr lang="en">
                <a:latin typeface="Proxima Nova"/>
                <a:ea typeface="Proxima Nova"/>
                <a:cs typeface="Proxima Nova"/>
                <a:sym typeface="Proxima Nova"/>
              </a:rPr>
              <a:t>s the estimate of the relative value of	the selected or simply called advantage	value</a:t>
            </a:r>
            <a:endParaRPr>
              <a:latin typeface="Proxima Nova"/>
              <a:ea typeface="Proxima Nova"/>
              <a:cs typeface="Proxima Nova"/>
              <a:sym typeface="Proxima Nova"/>
            </a:endParaRPr>
          </a:p>
        </p:txBody>
      </p:sp>
      <p:pic>
        <p:nvPicPr>
          <p:cNvPr id="147" name="Google Shape;147;p25"/>
          <p:cNvPicPr preferRelativeResize="0"/>
          <p:nvPr/>
        </p:nvPicPr>
        <p:blipFill>
          <a:blip r:embed="rId3">
            <a:alphaModFix/>
          </a:blip>
          <a:stretch>
            <a:fillRect/>
          </a:stretch>
        </p:blipFill>
        <p:spPr>
          <a:xfrm>
            <a:off x="5155313" y="3604100"/>
            <a:ext cx="306450" cy="281300"/>
          </a:xfrm>
          <a:prstGeom prst="rect">
            <a:avLst/>
          </a:prstGeom>
          <a:noFill/>
          <a:ln>
            <a:noFill/>
          </a:ln>
        </p:spPr>
      </p:pic>
      <p:pic>
        <p:nvPicPr>
          <p:cNvPr id="148" name="Google Shape;148;p25"/>
          <p:cNvPicPr preferRelativeResize="0"/>
          <p:nvPr/>
        </p:nvPicPr>
        <p:blipFill>
          <a:blip r:embed="rId4">
            <a:alphaModFix/>
          </a:blip>
          <a:stretch>
            <a:fillRect/>
          </a:stretch>
        </p:blipFill>
        <p:spPr>
          <a:xfrm>
            <a:off x="8900075" y="4721275"/>
            <a:ext cx="91525" cy="115611"/>
          </a:xfrm>
          <a:prstGeom prst="rect">
            <a:avLst/>
          </a:prstGeom>
          <a:noFill/>
          <a:ln>
            <a:noFill/>
          </a:ln>
        </p:spPr>
      </p:pic>
      <p:pic>
        <p:nvPicPr>
          <p:cNvPr id="149" name="Google Shape;149;p25"/>
          <p:cNvPicPr preferRelativeResize="0"/>
          <p:nvPr/>
        </p:nvPicPr>
        <p:blipFill>
          <a:blip r:embed="rId5">
            <a:alphaModFix/>
          </a:blip>
          <a:stretch>
            <a:fillRect/>
          </a:stretch>
        </p:blipFill>
        <p:spPr>
          <a:xfrm>
            <a:off x="5174738" y="4036375"/>
            <a:ext cx="267575" cy="207300"/>
          </a:xfrm>
          <a:prstGeom prst="rect">
            <a:avLst/>
          </a:prstGeom>
          <a:noFill/>
          <a:ln>
            <a:noFill/>
          </a:ln>
        </p:spPr>
      </p:pic>
      <p:pic>
        <p:nvPicPr>
          <p:cNvPr id="150" name="Google Shape;150;p25"/>
          <p:cNvPicPr preferRelativeResize="0"/>
          <p:nvPr/>
        </p:nvPicPr>
        <p:blipFill>
          <a:blip r:embed="rId6">
            <a:alphaModFix/>
          </a:blip>
          <a:stretch>
            <a:fillRect/>
          </a:stretch>
        </p:blipFill>
        <p:spPr>
          <a:xfrm>
            <a:off x="1554225" y="3493100"/>
            <a:ext cx="2943775" cy="67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Advantage function</a:t>
            </a:r>
            <a:endParaRPr b="1">
              <a:latin typeface="Open Sans"/>
              <a:ea typeface="Open Sans"/>
              <a:cs typeface="Open Sans"/>
              <a:sym typeface="Open Sans"/>
            </a:endParaRPr>
          </a:p>
        </p:txBody>
      </p:sp>
      <p:pic>
        <p:nvPicPr>
          <p:cNvPr id="156" name="Google Shape;156;p26"/>
          <p:cNvPicPr preferRelativeResize="0"/>
          <p:nvPr/>
        </p:nvPicPr>
        <p:blipFill>
          <a:blip r:embed="rId3">
            <a:alphaModFix/>
          </a:blip>
          <a:stretch>
            <a:fillRect/>
          </a:stretch>
        </p:blipFill>
        <p:spPr>
          <a:xfrm>
            <a:off x="2757450" y="1494575"/>
            <a:ext cx="447075" cy="474025"/>
          </a:xfrm>
          <a:prstGeom prst="rect">
            <a:avLst/>
          </a:prstGeom>
          <a:noFill/>
          <a:ln>
            <a:noFill/>
          </a:ln>
        </p:spPr>
      </p:pic>
      <p:sp>
        <p:nvSpPr>
          <p:cNvPr id="157" name="Google Shape;157;p26"/>
          <p:cNvSpPr txBox="1"/>
          <p:nvPr/>
        </p:nvSpPr>
        <p:spPr>
          <a:xfrm>
            <a:off x="3086925" y="1509750"/>
            <a:ext cx="4069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 Discounted sum of rewards - baseline estimate</a:t>
            </a:r>
            <a:endParaRPr>
              <a:latin typeface="Proxima Nova"/>
              <a:ea typeface="Proxima Nova"/>
              <a:cs typeface="Proxima Nova"/>
              <a:sym typeface="Proxima Nova"/>
            </a:endParaRPr>
          </a:p>
        </p:txBody>
      </p:sp>
      <p:sp>
        <p:nvSpPr>
          <p:cNvPr id="158" name="Google Shape;158;p26"/>
          <p:cNvSpPr txBox="1"/>
          <p:nvPr/>
        </p:nvSpPr>
        <p:spPr>
          <a:xfrm>
            <a:off x="658675" y="2301625"/>
            <a:ext cx="7859700" cy="240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Discounted sum of rewards or the return is the weighted sum of the all the rewards the agent got in the each time step in the episode .</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a:latin typeface="Open Sans"/>
                <a:ea typeface="Open Sans"/>
                <a:cs typeface="Open Sans"/>
                <a:sym typeface="Open Sans"/>
              </a:rPr>
              <a:t>Baseline estimate or the value function is the estimate of the discounted sum of rewards in this current episode calculated at the start of episode.</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a:latin typeface="Open Sans"/>
                <a:ea typeface="Open Sans"/>
                <a:cs typeface="Open Sans"/>
                <a:sym typeface="Open Sans"/>
              </a:rPr>
              <a:t>The Advantage value tells how much better was the action that the agent took based on the expectation of what would normally happen in the state that the agent was in.</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a:latin typeface="Open Sans"/>
                <a:ea typeface="Open Sans"/>
                <a:cs typeface="Open Sans"/>
                <a:sym typeface="Open Sans"/>
              </a:rPr>
              <a:t>Advantage value greater than zero implies that the action is better than expected.</a:t>
            </a:r>
            <a:endParaRPr>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a:latin typeface="Open Sans"/>
                <a:ea typeface="Open Sans"/>
                <a:cs typeface="Open Sans"/>
                <a:sym typeface="Open Sans"/>
              </a:rPr>
              <a:t>Advantage value is less than zero implies that the action is worse than expected.</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5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Proximal Policy Optimization</a:t>
            </a:r>
            <a:endParaRPr b="1">
              <a:latin typeface="Open Sans"/>
              <a:ea typeface="Open Sans"/>
              <a:cs typeface="Open Sans"/>
              <a:sym typeface="Open Sans"/>
            </a:endParaRPr>
          </a:p>
        </p:txBody>
      </p:sp>
      <p:pic>
        <p:nvPicPr>
          <p:cNvPr id="164" name="Google Shape;164;p27"/>
          <p:cNvPicPr preferRelativeResize="0"/>
          <p:nvPr/>
        </p:nvPicPr>
        <p:blipFill>
          <a:blip r:embed="rId3">
            <a:alphaModFix/>
          </a:blip>
          <a:stretch>
            <a:fillRect/>
          </a:stretch>
        </p:blipFill>
        <p:spPr>
          <a:xfrm>
            <a:off x="2782700" y="1314075"/>
            <a:ext cx="2971800" cy="895350"/>
          </a:xfrm>
          <a:prstGeom prst="rect">
            <a:avLst/>
          </a:prstGeom>
          <a:noFill/>
          <a:ln>
            <a:noFill/>
          </a:ln>
        </p:spPr>
      </p:pic>
      <p:pic>
        <p:nvPicPr>
          <p:cNvPr id="165" name="Google Shape;165;p27"/>
          <p:cNvPicPr preferRelativeResize="0"/>
          <p:nvPr/>
        </p:nvPicPr>
        <p:blipFill>
          <a:blip r:embed="rId4">
            <a:alphaModFix/>
          </a:blip>
          <a:stretch>
            <a:fillRect/>
          </a:stretch>
        </p:blipFill>
        <p:spPr>
          <a:xfrm>
            <a:off x="311700" y="2498375"/>
            <a:ext cx="8210550" cy="1038225"/>
          </a:xfrm>
          <a:prstGeom prst="rect">
            <a:avLst/>
          </a:prstGeom>
          <a:noFill/>
          <a:ln>
            <a:noFill/>
          </a:ln>
        </p:spPr>
      </p:pic>
      <p:sp>
        <p:nvSpPr>
          <p:cNvPr id="166" name="Google Shape;166;p27"/>
          <p:cNvSpPr txBox="1"/>
          <p:nvPr/>
        </p:nvSpPr>
        <p:spPr>
          <a:xfrm>
            <a:off x="1380925" y="3827550"/>
            <a:ext cx="288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Normal policy gradient objective</a:t>
            </a:r>
            <a:endParaRPr>
              <a:latin typeface="Proxima Nova"/>
              <a:ea typeface="Proxima Nova"/>
              <a:cs typeface="Proxima Nova"/>
              <a:sym typeface="Proxima Nova"/>
            </a:endParaRPr>
          </a:p>
        </p:txBody>
      </p:sp>
      <p:sp>
        <p:nvSpPr>
          <p:cNvPr id="167" name="Google Shape;167;p27"/>
          <p:cNvSpPr/>
          <p:nvPr/>
        </p:nvSpPr>
        <p:spPr>
          <a:xfrm rot="1050970">
            <a:off x="3465603" y="3217617"/>
            <a:ext cx="183404" cy="609415"/>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nvSpPr>
        <p:spPr>
          <a:xfrm>
            <a:off x="4891875" y="3818775"/>
            <a:ext cx="34488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Clipped version of normal gradients objective where epsilon is a small number like 0.2.</a:t>
            </a:r>
            <a:endParaRPr>
              <a:latin typeface="Proxima Nova"/>
              <a:ea typeface="Proxima Nova"/>
              <a:cs typeface="Proxima Nova"/>
              <a:sym typeface="Proxima Nova"/>
            </a:endParaRPr>
          </a:p>
        </p:txBody>
      </p:sp>
      <p:sp>
        <p:nvSpPr>
          <p:cNvPr id="169" name="Google Shape;169;p27"/>
          <p:cNvSpPr/>
          <p:nvPr/>
        </p:nvSpPr>
        <p:spPr>
          <a:xfrm rot="-703087">
            <a:off x="5808705" y="3244804"/>
            <a:ext cx="181687" cy="55505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28"/>
          <p:cNvPicPr preferRelativeResize="0"/>
          <p:nvPr/>
        </p:nvPicPr>
        <p:blipFill>
          <a:blip r:embed="rId3">
            <a:alphaModFix/>
          </a:blip>
          <a:stretch>
            <a:fillRect/>
          </a:stretch>
        </p:blipFill>
        <p:spPr>
          <a:xfrm>
            <a:off x="81400" y="0"/>
            <a:ext cx="8873474" cy="4679875"/>
          </a:xfrm>
          <a:prstGeom prst="rect">
            <a:avLst/>
          </a:prstGeom>
          <a:noFill/>
          <a:ln>
            <a:noFill/>
          </a:ln>
        </p:spPr>
      </p:pic>
      <p:pic>
        <p:nvPicPr>
          <p:cNvPr id="177" name="Google Shape;177;p28"/>
          <p:cNvPicPr preferRelativeResize="0"/>
          <p:nvPr/>
        </p:nvPicPr>
        <p:blipFill>
          <a:blip r:embed="rId4">
            <a:alphaModFix/>
          </a:blip>
          <a:stretch>
            <a:fillRect/>
          </a:stretch>
        </p:blipFill>
        <p:spPr>
          <a:xfrm>
            <a:off x="7928350" y="3593775"/>
            <a:ext cx="1066800" cy="1047750"/>
          </a:xfrm>
          <a:prstGeom prst="rect">
            <a:avLst/>
          </a:prstGeom>
          <a:noFill/>
          <a:ln>
            <a:noFill/>
          </a:ln>
        </p:spPr>
      </p:pic>
      <p:sp>
        <p:nvSpPr>
          <p:cNvPr id="178" name="Google Shape;178;p28"/>
          <p:cNvSpPr txBox="1"/>
          <p:nvPr/>
        </p:nvSpPr>
        <p:spPr>
          <a:xfrm>
            <a:off x="266425" y="4788275"/>
            <a:ext cx="56172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Image link: https://arxiv.org/pdf/1707.06347.pdf</a:t>
            </a:r>
            <a:endParaRPr sz="10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Algorithm of PPO</a:t>
            </a:r>
            <a:endParaRPr b="1">
              <a:latin typeface="Open Sans"/>
              <a:ea typeface="Open Sans"/>
              <a:cs typeface="Open Sans"/>
              <a:sym typeface="Open Sans"/>
            </a:endParaRPr>
          </a:p>
        </p:txBody>
      </p:sp>
      <p:pic>
        <p:nvPicPr>
          <p:cNvPr id="184" name="Google Shape;184;p29"/>
          <p:cNvPicPr preferRelativeResize="0"/>
          <p:nvPr/>
        </p:nvPicPr>
        <p:blipFill>
          <a:blip r:embed="rId3">
            <a:alphaModFix/>
          </a:blip>
          <a:stretch>
            <a:fillRect/>
          </a:stretch>
        </p:blipFill>
        <p:spPr>
          <a:xfrm>
            <a:off x="322425" y="1047400"/>
            <a:ext cx="8243525" cy="2297725"/>
          </a:xfrm>
          <a:prstGeom prst="rect">
            <a:avLst/>
          </a:prstGeom>
          <a:noFill/>
          <a:ln>
            <a:noFill/>
          </a:ln>
        </p:spPr>
      </p:pic>
      <p:sp>
        <p:nvSpPr>
          <p:cNvPr id="185" name="Google Shape;185;p29"/>
          <p:cNvSpPr txBox="1"/>
          <p:nvPr/>
        </p:nvSpPr>
        <p:spPr>
          <a:xfrm>
            <a:off x="266425" y="4788275"/>
            <a:ext cx="5617200" cy="1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Image link: https://arxiv.org/pdf/1707.06347.pdf</a:t>
            </a:r>
            <a:endParaRPr sz="1000">
              <a:latin typeface="Proxima Nova"/>
              <a:ea typeface="Proxima Nova"/>
              <a:cs typeface="Proxima Nova"/>
              <a:sym typeface="Proxima Nova"/>
            </a:endParaRPr>
          </a:p>
        </p:txBody>
      </p:sp>
      <p:sp>
        <p:nvSpPr>
          <p:cNvPr id="186" name="Google Shape;186;p29"/>
          <p:cNvSpPr txBox="1"/>
          <p:nvPr/>
        </p:nvSpPr>
        <p:spPr>
          <a:xfrm>
            <a:off x="481050" y="3257950"/>
            <a:ext cx="79263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latin typeface="Open Sans SemiBold"/>
                <a:ea typeface="Open Sans SemiBold"/>
                <a:cs typeface="Open Sans SemiBold"/>
                <a:sym typeface="Open Sans SemiBold"/>
              </a:rPr>
              <a:t>Final training objective in PPO:</a:t>
            </a:r>
            <a:endParaRPr sz="1350">
              <a:latin typeface="Open Sans SemiBold"/>
              <a:ea typeface="Open Sans SemiBold"/>
              <a:cs typeface="Open Sans SemiBold"/>
              <a:sym typeface="Open Sans SemiBold"/>
            </a:endParaRPr>
          </a:p>
        </p:txBody>
      </p:sp>
      <p:pic>
        <p:nvPicPr>
          <p:cNvPr id="187" name="Google Shape;187;p29"/>
          <p:cNvPicPr preferRelativeResize="0"/>
          <p:nvPr/>
        </p:nvPicPr>
        <p:blipFill>
          <a:blip r:embed="rId4">
            <a:alphaModFix/>
          </a:blip>
          <a:stretch>
            <a:fillRect/>
          </a:stretch>
        </p:blipFill>
        <p:spPr>
          <a:xfrm>
            <a:off x="266425" y="3548200"/>
            <a:ext cx="8565874" cy="108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Results</a:t>
            </a:r>
            <a:endParaRPr b="1">
              <a:latin typeface="Open Sans"/>
              <a:ea typeface="Open Sans"/>
              <a:cs typeface="Open Sans"/>
              <a:sym typeface="Open Sans"/>
            </a:endParaRPr>
          </a:p>
        </p:txBody>
      </p:sp>
      <p:pic>
        <p:nvPicPr>
          <p:cNvPr id="193" name="Google Shape;193;p30"/>
          <p:cNvPicPr preferRelativeResize="0"/>
          <p:nvPr/>
        </p:nvPicPr>
        <p:blipFill>
          <a:blip r:embed="rId3">
            <a:alphaModFix/>
          </a:blip>
          <a:stretch>
            <a:fillRect/>
          </a:stretch>
        </p:blipFill>
        <p:spPr>
          <a:xfrm>
            <a:off x="426225" y="1017725"/>
            <a:ext cx="7947075"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Work done</a:t>
            </a:r>
            <a:endParaRPr b="1">
              <a:latin typeface="Open Sans"/>
              <a:ea typeface="Open Sans"/>
              <a:cs typeface="Open Sans"/>
              <a:sym typeface="Open Sans"/>
            </a:endParaRPr>
          </a:p>
        </p:txBody>
      </p:sp>
      <p:sp>
        <p:nvSpPr>
          <p:cNvPr id="199" name="Google Shape;199;p31"/>
          <p:cNvSpPr txBox="1"/>
          <p:nvPr>
            <p:ph idx="1" type="body"/>
          </p:nvPr>
        </p:nvSpPr>
        <p:spPr>
          <a:xfrm>
            <a:off x="311700" y="923875"/>
            <a:ext cx="42603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The time to train a complex drone model to fly takes a lot of time and the training can’t be implemented in online google colab like advanced technologies as that would require unity instance to run along with the python trainer.</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We first wanted to implement the PPO algorithm with a more simple environment.</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The simple environment:</a:t>
            </a:r>
            <a:endParaRPr sz="1350">
              <a:latin typeface="Open Sans"/>
              <a:ea typeface="Open Sans"/>
              <a:cs typeface="Open Sans"/>
              <a:sym typeface="Open Sans"/>
            </a:endParaRPr>
          </a:p>
          <a:p>
            <a:pPr indent="-314325" lvl="1" marL="914400" rtl="0" algn="l">
              <a:spcBef>
                <a:spcPts val="1000"/>
              </a:spcBef>
              <a:spcAft>
                <a:spcPts val="1600"/>
              </a:spcAft>
              <a:buSzPts val="1350"/>
              <a:buFont typeface="Open Sans"/>
              <a:buChar char="◆"/>
            </a:pPr>
            <a:r>
              <a:rPr lang="en" sz="1350">
                <a:latin typeface="Open Sans"/>
                <a:ea typeface="Open Sans"/>
                <a:cs typeface="Open Sans"/>
                <a:sym typeface="Open Sans"/>
              </a:rPr>
              <a:t>The aim of this environment is to make a hummingbird model which collects the nectar from the nearest flower and once nectar of that flower is exhausted move to the next nearest flower.</a:t>
            </a:r>
            <a:endParaRPr sz="1350">
              <a:latin typeface="Open Sans"/>
              <a:ea typeface="Open Sans"/>
              <a:cs typeface="Open Sans"/>
              <a:sym typeface="Open Sans"/>
            </a:endParaRPr>
          </a:p>
        </p:txBody>
      </p:sp>
      <p:pic>
        <p:nvPicPr>
          <p:cNvPr id="200" name="Google Shape;200;p31"/>
          <p:cNvPicPr preferRelativeResize="0"/>
          <p:nvPr/>
        </p:nvPicPr>
        <p:blipFill>
          <a:blip r:embed="rId3">
            <a:alphaModFix/>
          </a:blip>
          <a:stretch>
            <a:fillRect/>
          </a:stretch>
        </p:blipFill>
        <p:spPr>
          <a:xfrm>
            <a:off x="4687400" y="851900"/>
            <a:ext cx="4267200" cy="37491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Contents</a:t>
            </a:r>
            <a:endParaRPr b="1">
              <a:latin typeface="Open Sans"/>
              <a:ea typeface="Open Sans"/>
              <a:cs typeface="Open Sans"/>
              <a:sym typeface="Open Sans"/>
            </a:endParaRPr>
          </a:p>
        </p:txBody>
      </p:sp>
      <p:sp>
        <p:nvSpPr>
          <p:cNvPr id="67" name="Google Shape;67;p14"/>
          <p:cNvSpPr txBox="1"/>
          <p:nvPr>
            <p:ph idx="1" type="body"/>
          </p:nvPr>
        </p:nvSpPr>
        <p:spPr>
          <a:xfrm>
            <a:off x="464100" y="1031630"/>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SzPts val="1600"/>
              <a:buFont typeface="Open Sans"/>
              <a:buChar char="➢"/>
            </a:pPr>
            <a:r>
              <a:rPr lang="en" sz="1600">
                <a:latin typeface="Open Sans"/>
                <a:ea typeface="Open Sans"/>
                <a:cs typeface="Open Sans"/>
                <a:sym typeface="Open Sans"/>
              </a:rPr>
              <a:t>Introduction</a:t>
            </a:r>
            <a:endParaRPr sz="1600">
              <a:latin typeface="Open Sans"/>
              <a:ea typeface="Open Sans"/>
              <a:cs typeface="Open Sans"/>
              <a:sym typeface="Open Sans"/>
            </a:endParaRPr>
          </a:p>
          <a:p>
            <a:pPr indent="-330200" lvl="0" marL="457200" rtl="0" algn="l">
              <a:lnSpc>
                <a:spcPct val="100000"/>
              </a:lnSpc>
              <a:spcBef>
                <a:spcPts val="1600"/>
              </a:spcBef>
              <a:spcAft>
                <a:spcPts val="0"/>
              </a:spcAft>
              <a:buSzPts val="1600"/>
              <a:buFont typeface="Open Sans"/>
              <a:buChar char="➢"/>
            </a:pPr>
            <a:r>
              <a:rPr lang="en" sz="1600">
                <a:latin typeface="Open Sans"/>
                <a:ea typeface="Open Sans"/>
                <a:cs typeface="Open Sans"/>
                <a:sym typeface="Open Sans"/>
              </a:rPr>
              <a:t>Motivation</a:t>
            </a:r>
            <a:endParaRPr sz="1600">
              <a:latin typeface="Open Sans"/>
              <a:ea typeface="Open Sans"/>
              <a:cs typeface="Open Sans"/>
              <a:sym typeface="Open Sans"/>
            </a:endParaRPr>
          </a:p>
          <a:p>
            <a:pPr indent="-330200" lvl="0" marL="457200" rtl="0" algn="l">
              <a:lnSpc>
                <a:spcPct val="100000"/>
              </a:lnSpc>
              <a:spcBef>
                <a:spcPts val="1600"/>
              </a:spcBef>
              <a:spcAft>
                <a:spcPts val="0"/>
              </a:spcAft>
              <a:buSzPts val="1600"/>
              <a:buFont typeface="Open Sans"/>
              <a:buChar char="➢"/>
            </a:pPr>
            <a:r>
              <a:rPr lang="en" sz="1600">
                <a:latin typeface="Open Sans"/>
                <a:ea typeface="Open Sans"/>
                <a:cs typeface="Open Sans"/>
                <a:sym typeface="Open Sans"/>
              </a:rPr>
              <a:t>Problem Statement</a:t>
            </a:r>
            <a:endParaRPr sz="1600">
              <a:latin typeface="Open Sans"/>
              <a:ea typeface="Open Sans"/>
              <a:cs typeface="Open Sans"/>
              <a:sym typeface="Open Sans"/>
            </a:endParaRPr>
          </a:p>
          <a:p>
            <a:pPr indent="-330200" lvl="0" marL="457200" rtl="0" algn="l">
              <a:lnSpc>
                <a:spcPct val="100000"/>
              </a:lnSpc>
              <a:spcBef>
                <a:spcPts val="1000"/>
              </a:spcBef>
              <a:spcAft>
                <a:spcPts val="0"/>
              </a:spcAft>
              <a:buSzPts val="1600"/>
              <a:buFont typeface="Open Sans"/>
              <a:buChar char="➢"/>
            </a:pPr>
            <a:r>
              <a:rPr lang="en" sz="1600">
                <a:latin typeface="Open Sans"/>
                <a:ea typeface="Open Sans"/>
                <a:cs typeface="Open Sans"/>
                <a:sym typeface="Open Sans"/>
              </a:rPr>
              <a:t>Simulation tools</a:t>
            </a:r>
            <a:endParaRPr sz="1600">
              <a:latin typeface="Open Sans"/>
              <a:ea typeface="Open Sans"/>
              <a:cs typeface="Open Sans"/>
              <a:sym typeface="Open Sans"/>
            </a:endParaRPr>
          </a:p>
          <a:p>
            <a:pPr indent="-330200" lvl="0" marL="457200" rtl="0" algn="l">
              <a:lnSpc>
                <a:spcPct val="100000"/>
              </a:lnSpc>
              <a:spcBef>
                <a:spcPts val="1000"/>
              </a:spcBef>
              <a:spcAft>
                <a:spcPts val="0"/>
              </a:spcAft>
              <a:buSzPts val="1600"/>
              <a:buFont typeface="Open Sans"/>
              <a:buChar char="➢"/>
            </a:pPr>
            <a:r>
              <a:rPr lang="en" sz="1600">
                <a:latin typeface="Open Sans"/>
                <a:ea typeface="Open Sans"/>
                <a:cs typeface="Open Sans"/>
                <a:sym typeface="Open Sans"/>
              </a:rPr>
              <a:t>Literature Review</a:t>
            </a:r>
            <a:endParaRPr sz="1600">
              <a:latin typeface="Open Sans"/>
              <a:ea typeface="Open Sans"/>
              <a:cs typeface="Open Sans"/>
              <a:sym typeface="Open Sans"/>
            </a:endParaRPr>
          </a:p>
          <a:p>
            <a:pPr indent="-330200" lvl="0" marL="457200" rtl="0" algn="l">
              <a:lnSpc>
                <a:spcPct val="100000"/>
              </a:lnSpc>
              <a:spcBef>
                <a:spcPts val="1000"/>
              </a:spcBef>
              <a:spcAft>
                <a:spcPts val="0"/>
              </a:spcAft>
              <a:buSzPts val="1600"/>
              <a:buFont typeface="Open Sans"/>
              <a:buChar char="➢"/>
            </a:pPr>
            <a:r>
              <a:rPr lang="en" sz="1600">
                <a:latin typeface="Open Sans"/>
                <a:ea typeface="Open Sans"/>
                <a:cs typeface="Open Sans"/>
                <a:sym typeface="Open Sans"/>
              </a:rPr>
              <a:t>Work done</a:t>
            </a:r>
            <a:endParaRPr sz="1600">
              <a:latin typeface="Open Sans"/>
              <a:ea typeface="Open Sans"/>
              <a:cs typeface="Open Sans"/>
              <a:sym typeface="Open Sans"/>
            </a:endParaRPr>
          </a:p>
          <a:p>
            <a:pPr indent="-330200" lvl="0" marL="457200" rtl="0" algn="l">
              <a:lnSpc>
                <a:spcPct val="100000"/>
              </a:lnSpc>
              <a:spcBef>
                <a:spcPts val="1000"/>
              </a:spcBef>
              <a:spcAft>
                <a:spcPts val="0"/>
              </a:spcAft>
              <a:buSzPts val="1600"/>
              <a:buFont typeface="Open Sans"/>
              <a:buChar char="➢"/>
            </a:pPr>
            <a:r>
              <a:rPr lang="en" sz="1600">
                <a:latin typeface="Open Sans"/>
                <a:ea typeface="Open Sans"/>
                <a:cs typeface="Open Sans"/>
                <a:sym typeface="Open Sans"/>
              </a:rPr>
              <a:t>Future plan</a:t>
            </a:r>
            <a:endParaRPr sz="1600">
              <a:latin typeface="Open Sans"/>
              <a:ea typeface="Open Sans"/>
              <a:cs typeface="Open Sans"/>
              <a:sym typeface="Open Sans"/>
            </a:endParaRPr>
          </a:p>
          <a:p>
            <a:pPr indent="-330200" lvl="0" marL="457200" rtl="0" algn="l">
              <a:lnSpc>
                <a:spcPct val="100000"/>
              </a:lnSpc>
              <a:spcBef>
                <a:spcPts val="1000"/>
              </a:spcBef>
              <a:spcAft>
                <a:spcPts val="1600"/>
              </a:spcAft>
              <a:buSzPts val="1600"/>
              <a:buFont typeface="Open Sans"/>
              <a:buChar char="➢"/>
            </a:pPr>
            <a:r>
              <a:rPr lang="en" sz="1600">
                <a:latin typeface="Open Sans"/>
                <a:ea typeface="Open Sans"/>
                <a:cs typeface="Open Sans"/>
                <a:sym typeface="Open Sans"/>
              </a:rPr>
              <a:t>References</a:t>
            </a:r>
            <a:endParaRPr sz="16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On Episode begin</a:t>
            </a:r>
            <a:endParaRPr b="1">
              <a:latin typeface="Open Sans"/>
              <a:ea typeface="Open Sans"/>
              <a:cs typeface="Open Sans"/>
              <a:sym typeface="Open Sans"/>
            </a:endParaRPr>
          </a:p>
        </p:txBody>
      </p:sp>
      <p:sp>
        <p:nvSpPr>
          <p:cNvPr id="206" name="Google Shape;206;p3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Whenever the episode begins the position of the flower plants are randomly selected.</a:t>
            </a:r>
            <a:endParaRPr sz="1400">
              <a:latin typeface="Open Sans"/>
              <a:ea typeface="Open Sans"/>
              <a:cs typeface="Open Sans"/>
              <a:sym typeface="Open Sans"/>
            </a:endParaRPr>
          </a:p>
          <a:p>
            <a:pPr indent="-317500" lvl="0" marL="457200" rtl="0" algn="l">
              <a:spcBef>
                <a:spcPts val="1000"/>
              </a:spcBef>
              <a:spcAft>
                <a:spcPts val="1600"/>
              </a:spcAft>
              <a:buSzPts val="1400"/>
              <a:buFont typeface="Open Sans"/>
              <a:buChar char="●"/>
            </a:pPr>
            <a:r>
              <a:rPr lang="en" sz="1400">
                <a:latin typeface="Open Sans"/>
                <a:ea typeface="Open Sans"/>
                <a:cs typeface="Open Sans"/>
                <a:sym typeface="Open Sans"/>
              </a:rPr>
              <a:t>The position of the agent (hummingbird) is randomly selected (a safe position not colliding with any flowers or rocks or other game objects) or simply spawned right in front of a flower bud with a probability of 0.5 for each.</a:t>
            </a:r>
            <a:endParaRPr sz="1400">
              <a:latin typeface="Open Sans"/>
              <a:ea typeface="Open Sans"/>
              <a:cs typeface="Open Sans"/>
              <a:sym typeface="Open Sans"/>
            </a:endParaRPr>
          </a:p>
        </p:txBody>
      </p:sp>
      <p:pic>
        <p:nvPicPr>
          <p:cNvPr id="207" name="Google Shape;207;p32"/>
          <p:cNvPicPr preferRelativeResize="0"/>
          <p:nvPr/>
        </p:nvPicPr>
        <p:blipFill>
          <a:blip r:embed="rId3">
            <a:alphaModFix/>
          </a:blip>
          <a:stretch>
            <a:fillRect/>
          </a:stretch>
        </p:blipFill>
        <p:spPr>
          <a:xfrm>
            <a:off x="4784925" y="1217725"/>
            <a:ext cx="3999725" cy="3096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Work done</a:t>
            </a:r>
            <a:endParaRPr b="1">
              <a:latin typeface="Open Sans"/>
              <a:ea typeface="Open Sans"/>
              <a:cs typeface="Open Sans"/>
              <a:sym typeface="Open Sans"/>
            </a:endParaRPr>
          </a:p>
        </p:txBody>
      </p:sp>
      <p:sp>
        <p:nvSpPr>
          <p:cNvPr id="213" name="Google Shape;213;p33"/>
          <p:cNvSpPr txBox="1"/>
          <p:nvPr>
            <p:ph idx="1" type="body"/>
          </p:nvPr>
        </p:nvSpPr>
        <p:spPr>
          <a:xfrm>
            <a:off x="3879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pen Sans SemiBold"/>
                <a:ea typeface="Open Sans SemiBold"/>
                <a:cs typeface="Open Sans SemiBold"/>
                <a:sym typeface="Open Sans SemiBold"/>
              </a:rPr>
              <a:t>Inputs to the neural network:</a:t>
            </a:r>
            <a:endParaRPr sz="1400">
              <a:latin typeface="Open Sans SemiBold"/>
              <a:ea typeface="Open Sans SemiBold"/>
              <a:cs typeface="Open Sans SemiBold"/>
              <a:sym typeface="Open Sans SemiBold"/>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The agents normalized local rotation (four float values).</a:t>
            </a:r>
            <a:endParaRPr sz="1350">
              <a:latin typeface="Open Sans"/>
              <a:ea typeface="Open Sans"/>
              <a:cs typeface="Open Sans"/>
              <a:sym typeface="Open Sans"/>
            </a:endParaRPr>
          </a:p>
          <a:p>
            <a:pPr indent="-314325" lvl="0" marL="457200" rtl="0" algn="l">
              <a:spcBef>
                <a:spcPts val="1600"/>
              </a:spcBef>
              <a:spcAft>
                <a:spcPts val="0"/>
              </a:spcAft>
              <a:buSzPts val="1350"/>
              <a:buFont typeface="Open Sans"/>
              <a:buChar char="●"/>
            </a:pPr>
            <a:r>
              <a:rPr lang="en" sz="1350">
                <a:latin typeface="Open Sans"/>
                <a:ea typeface="Open Sans"/>
                <a:cs typeface="Open Sans"/>
                <a:sym typeface="Open Sans"/>
              </a:rPr>
              <a:t>The direction to the nearest flower normalized (three float values).</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Agents beak tip direction with respect to flower to know whether the agent is facing the flower (one float value).</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Whether the beak tip is in front of the flower or behind the flower (one float value).</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Distance of the flower from the agent (hummingbird) divided by total environment diameter (one float value).</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Additionally agent also has ray perceptions which act like lidar.</a:t>
            </a:r>
            <a:endParaRPr sz="1350">
              <a:latin typeface="Open Sans"/>
              <a:ea typeface="Open Sans"/>
              <a:cs typeface="Open Sans"/>
              <a:sym typeface="Open Sans"/>
            </a:endParaRPr>
          </a:p>
          <a:p>
            <a:pPr indent="-314325" lvl="1" marL="914400" rtl="0" algn="l">
              <a:spcBef>
                <a:spcPts val="0"/>
              </a:spcBef>
              <a:spcAft>
                <a:spcPts val="0"/>
              </a:spcAft>
              <a:buSzPts val="1350"/>
              <a:buFont typeface="Open Sans"/>
              <a:buChar char="○"/>
            </a:pPr>
            <a:r>
              <a:rPr lang="en" sz="1350">
                <a:latin typeface="Open Sans"/>
                <a:ea typeface="Open Sans"/>
                <a:cs typeface="Open Sans"/>
                <a:sym typeface="Open Sans"/>
              </a:rPr>
              <a:t>7 forward ray perceptions with an angle of 60 with each other.</a:t>
            </a:r>
            <a:endParaRPr sz="1350">
              <a:latin typeface="Open Sans"/>
              <a:ea typeface="Open Sans"/>
              <a:cs typeface="Open Sans"/>
              <a:sym typeface="Open Sans"/>
            </a:endParaRPr>
          </a:p>
          <a:p>
            <a:pPr indent="-314325" lvl="1" marL="914400" rtl="0" algn="l">
              <a:spcBef>
                <a:spcPts val="0"/>
              </a:spcBef>
              <a:spcAft>
                <a:spcPts val="0"/>
              </a:spcAft>
              <a:buSzPts val="1350"/>
              <a:buFont typeface="Open Sans"/>
              <a:buChar char="○"/>
            </a:pPr>
            <a:r>
              <a:rPr lang="en" sz="1350">
                <a:latin typeface="Open Sans"/>
                <a:ea typeface="Open Sans"/>
                <a:cs typeface="Open Sans"/>
                <a:sym typeface="Open Sans"/>
              </a:rPr>
              <a:t>One ray perception facing directly upwards the agent.</a:t>
            </a:r>
            <a:endParaRPr sz="1350">
              <a:latin typeface="Open Sans"/>
              <a:ea typeface="Open Sans"/>
              <a:cs typeface="Open Sans"/>
              <a:sym typeface="Open Sans"/>
            </a:endParaRPr>
          </a:p>
          <a:p>
            <a:pPr indent="-314325" lvl="1" marL="914400" rtl="0" algn="l">
              <a:spcBef>
                <a:spcPts val="0"/>
              </a:spcBef>
              <a:spcAft>
                <a:spcPts val="0"/>
              </a:spcAft>
              <a:buSzPts val="1350"/>
              <a:buFont typeface="Open Sans"/>
              <a:buChar char="○"/>
            </a:pPr>
            <a:r>
              <a:rPr lang="en" sz="1350">
                <a:latin typeface="Open Sans"/>
                <a:ea typeface="Open Sans"/>
                <a:cs typeface="Open Sans"/>
                <a:sym typeface="Open Sans"/>
              </a:rPr>
              <a:t>One ray perception facing directly downwards the agent.</a:t>
            </a:r>
            <a:endParaRPr sz="135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Rewards</a:t>
            </a:r>
            <a:endParaRPr b="1">
              <a:latin typeface="Open Sans"/>
              <a:ea typeface="Open Sans"/>
              <a:cs typeface="Open Sans"/>
              <a:sym typeface="Open Sans"/>
            </a:endParaRPr>
          </a:p>
        </p:txBody>
      </p:sp>
      <p:sp>
        <p:nvSpPr>
          <p:cNvPr id="219" name="Google Shape;219;p34"/>
          <p:cNvSpPr txBox="1"/>
          <p:nvPr>
            <p:ph idx="1" type="body"/>
          </p:nvPr>
        </p:nvSpPr>
        <p:spPr>
          <a:xfrm>
            <a:off x="311700" y="1152475"/>
            <a:ext cx="4217700" cy="34164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A small 0.01 + bonus reward for the getting the nectar from the flower.</a:t>
            </a:r>
            <a:endParaRPr sz="1350">
              <a:latin typeface="Open Sans"/>
              <a:ea typeface="Open Sans"/>
              <a:cs typeface="Open Sans"/>
              <a:sym typeface="Open Sans"/>
            </a:endParaRPr>
          </a:p>
          <a:p>
            <a:pPr indent="-314325" lvl="1" marL="914400" rtl="0" algn="l">
              <a:spcBef>
                <a:spcPts val="1000"/>
              </a:spcBef>
              <a:spcAft>
                <a:spcPts val="0"/>
              </a:spcAft>
              <a:buSzPts val="1350"/>
              <a:buFont typeface="Open Sans"/>
              <a:buChar char="◆"/>
            </a:pPr>
            <a:r>
              <a:rPr lang="en" sz="1350">
                <a:latin typeface="Open Sans"/>
                <a:ea typeface="Open Sans"/>
                <a:cs typeface="Open Sans"/>
                <a:sym typeface="Open Sans"/>
              </a:rPr>
              <a:t>Bonus is the normalized value of how much of the beak tip forward direction is directly towards the flower nectar chamber multiplied by 0.02.</a:t>
            </a:r>
            <a:endParaRPr sz="1350">
              <a:latin typeface="Open Sans"/>
              <a:ea typeface="Open Sans"/>
              <a:cs typeface="Open Sans"/>
              <a:sym typeface="Open Sans"/>
            </a:endParaRPr>
          </a:p>
          <a:p>
            <a:pPr indent="-314325" lvl="0" marL="457200" rtl="0" algn="l">
              <a:spcBef>
                <a:spcPts val="1000"/>
              </a:spcBef>
              <a:spcAft>
                <a:spcPts val="1600"/>
              </a:spcAft>
              <a:buSzPts val="1350"/>
              <a:buFont typeface="Open Sans"/>
              <a:buChar char="➔"/>
            </a:pPr>
            <a:r>
              <a:rPr lang="en" sz="1350">
                <a:latin typeface="Open Sans"/>
                <a:ea typeface="Open Sans"/>
                <a:cs typeface="Open Sans"/>
                <a:sym typeface="Open Sans"/>
              </a:rPr>
              <a:t>A negative 0.5 reward whenever the agent crosses the boundary of the environment.</a:t>
            </a:r>
            <a:endParaRPr sz="1350">
              <a:latin typeface="Open Sans"/>
              <a:ea typeface="Open Sans"/>
              <a:cs typeface="Open Sans"/>
              <a:sym typeface="Open Sans"/>
            </a:endParaRPr>
          </a:p>
        </p:txBody>
      </p:sp>
      <p:pic>
        <p:nvPicPr>
          <p:cNvPr id="220" name="Google Shape;220;p34"/>
          <p:cNvPicPr preferRelativeResize="0"/>
          <p:nvPr/>
        </p:nvPicPr>
        <p:blipFill>
          <a:blip r:embed="rId3">
            <a:alphaModFix/>
          </a:blip>
          <a:stretch>
            <a:fillRect/>
          </a:stretch>
        </p:blipFill>
        <p:spPr>
          <a:xfrm>
            <a:off x="4679675" y="1091050"/>
            <a:ext cx="4152626" cy="3667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Actions</a:t>
            </a:r>
            <a:endParaRPr b="1">
              <a:latin typeface="Open Sans"/>
              <a:ea typeface="Open Sans"/>
              <a:cs typeface="Open Sans"/>
              <a:sym typeface="Open Sans"/>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Open Sans"/>
                <a:ea typeface="Open Sans"/>
                <a:cs typeface="Open Sans"/>
                <a:sym typeface="Open Sans"/>
              </a:rPr>
              <a:t>The action space (output of the neural network) consists of a float vector of length 5.</a:t>
            </a:r>
            <a:endParaRPr sz="1400">
              <a:latin typeface="Open Sans"/>
              <a:ea typeface="Open Sans"/>
              <a:cs typeface="Open Sans"/>
              <a:sym typeface="Open Sans"/>
            </a:endParaRPr>
          </a:p>
        </p:txBody>
      </p:sp>
      <p:pic>
        <p:nvPicPr>
          <p:cNvPr id="227" name="Google Shape;227;p35"/>
          <p:cNvPicPr preferRelativeResize="0"/>
          <p:nvPr/>
        </p:nvPicPr>
        <p:blipFill>
          <a:blip r:embed="rId3">
            <a:alphaModFix/>
          </a:blip>
          <a:stretch>
            <a:fillRect/>
          </a:stretch>
        </p:blipFill>
        <p:spPr>
          <a:xfrm>
            <a:off x="5730450" y="1584575"/>
            <a:ext cx="3001399" cy="2607675"/>
          </a:xfrm>
          <a:prstGeom prst="rect">
            <a:avLst/>
          </a:prstGeom>
          <a:noFill/>
          <a:ln>
            <a:noFill/>
          </a:ln>
        </p:spPr>
      </p:pic>
      <p:sp>
        <p:nvSpPr>
          <p:cNvPr id="228" name="Google Shape;228;p35"/>
          <p:cNvSpPr txBox="1"/>
          <p:nvPr/>
        </p:nvSpPr>
        <p:spPr>
          <a:xfrm>
            <a:off x="504456" y="1584575"/>
            <a:ext cx="5128800" cy="2479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Clr>
                <a:schemeClr val="accent3"/>
              </a:buClr>
              <a:buSzPts val="1300"/>
              <a:buFont typeface="Open Sans"/>
              <a:buChar char="➔"/>
            </a:pPr>
            <a:r>
              <a:rPr lang="en" sz="1300">
                <a:solidFill>
                  <a:schemeClr val="accent3"/>
                </a:solidFill>
                <a:latin typeface="Open Sans"/>
                <a:ea typeface="Open Sans"/>
                <a:cs typeface="Open Sans"/>
                <a:sym typeface="Open Sans"/>
              </a:rPr>
              <a:t>Index 0: moves agents x coordinate (+1 = right, -1 = left)</a:t>
            </a:r>
            <a:endParaRPr sz="1300">
              <a:solidFill>
                <a:schemeClr val="accent3"/>
              </a:solidFill>
              <a:latin typeface="Open Sans"/>
              <a:ea typeface="Open Sans"/>
              <a:cs typeface="Open Sans"/>
              <a:sym typeface="Open Sans"/>
            </a:endParaRPr>
          </a:p>
          <a:p>
            <a:pPr indent="-311150" lvl="0" marL="457200" rtl="0" algn="l">
              <a:lnSpc>
                <a:spcPct val="115000"/>
              </a:lnSpc>
              <a:spcBef>
                <a:spcPts val="1600"/>
              </a:spcBef>
              <a:spcAft>
                <a:spcPts val="0"/>
              </a:spcAft>
              <a:buClr>
                <a:schemeClr val="accent3"/>
              </a:buClr>
              <a:buSzPts val="1300"/>
              <a:buFont typeface="Open Sans"/>
              <a:buChar char="➔"/>
            </a:pPr>
            <a:r>
              <a:rPr lang="en" sz="1300">
                <a:solidFill>
                  <a:schemeClr val="accent3"/>
                </a:solidFill>
                <a:latin typeface="Open Sans"/>
                <a:ea typeface="Open Sans"/>
                <a:cs typeface="Open Sans"/>
                <a:sym typeface="Open Sans"/>
              </a:rPr>
              <a:t>Index 1: moves agents y coordinate (+1 = up, -1 = down)</a:t>
            </a:r>
            <a:endParaRPr sz="1300">
              <a:solidFill>
                <a:schemeClr val="accent3"/>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accent3"/>
              </a:buClr>
              <a:buSzPts val="1300"/>
              <a:buFont typeface="Open Sans"/>
              <a:buChar char="➔"/>
            </a:pPr>
            <a:r>
              <a:rPr lang="en" sz="1300">
                <a:solidFill>
                  <a:schemeClr val="accent3"/>
                </a:solidFill>
                <a:latin typeface="Open Sans"/>
                <a:ea typeface="Open Sans"/>
                <a:cs typeface="Open Sans"/>
                <a:sym typeface="Open Sans"/>
              </a:rPr>
              <a:t>Index 2: move agents z coordinate (+1 = forward, -1 = backward)</a:t>
            </a:r>
            <a:endParaRPr sz="1300">
              <a:solidFill>
                <a:schemeClr val="accent3"/>
              </a:solidFill>
              <a:latin typeface="Open Sans"/>
              <a:ea typeface="Open Sans"/>
              <a:cs typeface="Open Sans"/>
              <a:sym typeface="Open Sans"/>
            </a:endParaRPr>
          </a:p>
          <a:p>
            <a:pPr indent="-311150" lvl="0" marL="457200" rtl="0" algn="l">
              <a:lnSpc>
                <a:spcPct val="115000"/>
              </a:lnSpc>
              <a:spcBef>
                <a:spcPts val="1000"/>
              </a:spcBef>
              <a:spcAft>
                <a:spcPts val="0"/>
              </a:spcAft>
              <a:buClr>
                <a:schemeClr val="accent3"/>
              </a:buClr>
              <a:buSzPts val="1300"/>
              <a:buFont typeface="Open Sans"/>
              <a:buChar char="➔"/>
            </a:pPr>
            <a:r>
              <a:rPr lang="en" sz="1300">
                <a:solidFill>
                  <a:schemeClr val="accent3"/>
                </a:solidFill>
                <a:latin typeface="Open Sans"/>
                <a:ea typeface="Open Sans"/>
                <a:cs typeface="Open Sans"/>
                <a:sym typeface="Open Sans"/>
              </a:rPr>
              <a:t>Index 3: moves agents pitch angle (+1 = pitch up, -1 = pitch down)</a:t>
            </a:r>
            <a:endParaRPr sz="1300">
              <a:solidFill>
                <a:schemeClr val="accent3"/>
              </a:solidFill>
              <a:latin typeface="Open Sans"/>
              <a:ea typeface="Open Sans"/>
              <a:cs typeface="Open Sans"/>
              <a:sym typeface="Open Sans"/>
            </a:endParaRPr>
          </a:p>
          <a:p>
            <a:pPr indent="-311150" lvl="0" marL="457200" rtl="0" algn="l">
              <a:lnSpc>
                <a:spcPct val="115000"/>
              </a:lnSpc>
              <a:spcBef>
                <a:spcPts val="1000"/>
              </a:spcBef>
              <a:spcAft>
                <a:spcPts val="1600"/>
              </a:spcAft>
              <a:buClr>
                <a:schemeClr val="accent3"/>
              </a:buClr>
              <a:buSzPts val="1300"/>
              <a:buFont typeface="Open Sans"/>
              <a:buChar char="➔"/>
            </a:pPr>
            <a:r>
              <a:rPr lang="en" sz="1300">
                <a:solidFill>
                  <a:schemeClr val="accent3"/>
                </a:solidFill>
                <a:latin typeface="Open Sans"/>
                <a:ea typeface="Open Sans"/>
                <a:cs typeface="Open Sans"/>
                <a:sym typeface="Open Sans"/>
              </a:rPr>
              <a:t>Index 4: moves agents yaw angle (+1 = turn right, -1 = turn left)</a:t>
            </a:r>
            <a:endParaRPr sz="1300">
              <a:latin typeface="Open Sans"/>
              <a:ea typeface="Open Sans"/>
              <a:cs typeface="Open Sans"/>
              <a:sym typeface="Open Sans"/>
            </a:endParaRPr>
          </a:p>
        </p:txBody>
      </p:sp>
      <p:sp>
        <p:nvSpPr>
          <p:cNvPr id="229" name="Google Shape;229;p35"/>
          <p:cNvSpPr txBox="1"/>
          <p:nvPr/>
        </p:nvSpPr>
        <p:spPr>
          <a:xfrm>
            <a:off x="229425" y="4756475"/>
            <a:ext cx="85626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Image credits: https://www.smlease.com/entries/mechanical-design-basics/what-is-the-difference-between-roll-pitch-yaw-aircraft-motions/</a:t>
            </a:r>
            <a:endParaRPr sz="10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Hyperparameters for PPO</a:t>
            </a:r>
            <a:endParaRPr b="1">
              <a:latin typeface="Open Sans"/>
              <a:ea typeface="Open Sans"/>
              <a:cs typeface="Open Sans"/>
              <a:sym typeface="Open Sans"/>
            </a:endParaRPr>
          </a:p>
        </p:txBody>
      </p:sp>
      <p:graphicFrame>
        <p:nvGraphicFramePr>
          <p:cNvPr id="235" name="Google Shape;235;p36"/>
          <p:cNvGraphicFramePr/>
          <p:nvPr/>
        </p:nvGraphicFramePr>
        <p:xfrm>
          <a:off x="952500" y="1428750"/>
          <a:ext cx="3000000" cy="3000000"/>
        </p:xfrm>
        <a:graphic>
          <a:graphicData uri="http://schemas.openxmlformats.org/drawingml/2006/table">
            <a:tbl>
              <a:tblPr>
                <a:noFill/>
                <a:tableStyleId>{DC389D8B-6C17-4098-B58F-658C1ED5A83F}</a:tableStyleId>
              </a:tblPr>
              <a:tblGrid>
                <a:gridCol w="3639850"/>
                <a:gridCol w="3639850"/>
              </a:tblGrid>
              <a:tr h="381000">
                <a:tc>
                  <a:txBody>
                    <a:bodyPr/>
                    <a:lstStyle/>
                    <a:p>
                      <a:pPr indent="0" lvl="0" marL="0" rtl="0" algn="l">
                        <a:spcBef>
                          <a:spcPts val="0"/>
                        </a:spcBef>
                        <a:spcAft>
                          <a:spcPts val="0"/>
                        </a:spcAft>
                        <a:buNone/>
                      </a:pPr>
                      <a:r>
                        <a:rPr lang="en"/>
                        <a:t>Batch Size</a:t>
                      </a:r>
                      <a:endParaRPr/>
                    </a:p>
                  </a:txBody>
                  <a:tcPr marT="91425" marB="91425" marR="91425" marL="91425"/>
                </a:tc>
                <a:tc>
                  <a:txBody>
                    <a:bodyPr/>
                    <a:lstStyle/>
                    <a:p>
                      <a:pPr indent="0" lvl="0" marL="0" rtl="0" algn="l">
                        <a:spcBef>
                          <a:spcPts val="0"/>
                        </a:spcBef>
                        <a:spcAft>
                          <a:spcPts val="0"/>
                        </a:spcAft>
                        <a:buNone/>
                      </a:pPr>
                      <a:r>
                        <a:rPr lang="en"/>
                        <a:t>2048</a:t>
                      </a:r>
                      <a:endParaRPr/>
                    </a:p>
                  </a:txBody>
                  <a:tcPr marT="91425" marB="91425" marR="91425" marL="91425"/>
                </a:tc>
              </a:tr>
              <a:tr h="381000">
                <a:tc>
                  <a:txBody>
                    <a:bodyPr/>
                    <a:lstStyle/>
                    <a:p>
                      <a:pPr indent="0" lvl="0" marL="0" rtl="0" algn="l">
                        <a:spcBef>
                          <a:spcPts val="0"/>
                        </a:spcBef>
                        <a:spcAft>
                          <a:spcPts val="0"/>
                        </a:spcAft>
                        <a:buNone/>
                      </a:pPr>
                      <a:r>
                        <a:rPr lang="en"/>
                        <a:t>Layers </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381000">
                <a:tc>
                  <a:txBody>
                    <a:bodyPr/>
                    <a:lstStyle/>
                    <a:p>
                      <a:pPr indent="0" lvl="0" marL="0" rtl="0" algn="l">
                        <a:spcBef>
                          <a:spcPts val="0"/>
                        </a:spcBef>
                        <a:spcAft>
                          <a:spcPts val="0"/>
                        </a:spcAft>
                        <a:buNone/>
                      </a:pPr>
                      <a:r>
                        <a:rPr lang="en"/>
                        <a:t>Beta (learning rate)</a:t>
                      </a:r>
                      <a:endParaRPr/>
                    </a:p>
                  </a:txBody>
                  <a:tcPr marT="91425" marB="91425" marR="91425" marL="91425"/>
                </a:tc>
                <a:tc>
                  <a:txBody>
                    <a:bodyPr/>
                    <a:lstStyle/>
                    <a:p>
                      <a:pPr indent="0" lvl="0" marL="0" rtl="0" algn="l">
                        <a:spcBef>
                          <a:spcPts val="0"/>
                        </a:spcBef>
                        <a:spcAft>
                          <a:spcPts val="0"/>
                        </a:spcAft>
                        <a:buNone/>
                      </a:pPr>
                      <a:r>
                        <a:rPr lang="en"/>
                        <a:t>0.005</a:t>
                      </a:r>
                      <a:endParaRPr/>
                    </a:p>
                  </a:txBody>
                  <a:tcPr marT="91425" marB="91425" marR="91425" marL="91425"/>
                </a:tc>
              </a:tr>
              <a:tr h="381000">
                <a:tc>
                  <a:txBody>
                    <a:bodyPr/>
                    <a:lstStyle/>
                    <a:p>
                      <a:pPr indent="0" lvl="0" marL="0" rtl="0" algn="l">
                        <a:spcBef>
                          <a:spcPts val="0"/>
                        </a:spcBef>
                        <a:spcAft>
                          <a:spcPts val="0"/>
                        </a:spcAft>
                        <a:buNone/>
                      </a:pPr>
                      <a:r>
                        <a:rPr lang="en"/>
                        <a:t>Max steps per episode</a:t>
                      </a:r>
                      <a:endParaRPr/>
                    </a:p>
                  </a:txBody>
                  <a:tcPr marT="91425" marB="91425" marR="91425" marL="91425"/>
                </a:tc>
                <a:tc>
                  <a:txBody>
                    <a:bodyPr/>
                    <a:lstStyle/>
                    <a:p>
                      <a:pPr indent="0" lvl="0" marL="0" rtl="0" algn="l">
                        <a:spcBef>
                          <a:spcPts val="0"/>
                        </a:spcBef>
                        <a:spcAft>
                          <a:spcPts val="0"/>
                        </a:spcAft>
                        <a:buNone/>
                      </a:pPr>
                      <a:r>
                        <a:rPr lang="en"/>
                        <a:t>5000</a:t>
                      </a:r>
                      <a:endParaRPr/>
                    </a:p>
                  </a:txBody>
                  <a:tcPr marT="91425" marB="91425" marR="91425" marL="91425"/>
                </a:tc>
              </a:tr>
              <a:tr h="381000">
                <a:tc>
                  <a:txBody>
                    <a:bodyPr/>
                    <a:lstStyle/>
                    <a:p>
                      <a:pPr indent="0" lvl="0" marL="0" rtl="0" algn="l">
                        <a:spcBef>
                          <a:spcPts val="0"/>
                        </a:spcBef>
                        <a:spcAft>
                          <a:spcPts val="0"/>
                        </a:spcAft>
                        <a:buNone/>
                      </a:pPr>
                      <a:r>
                        <a:rPr lang="en"/>
                        <a:t>Hidden units</a:t>
                      </a:r>
                      <a:endParaRPr/>
                    </a:p>
                  </a:txBody>
                  <a:tcPr marT="91425" marB="91425" marR="91425" marL="91425"/>
                </a:tc>
                <a:tc>
                  <a:txBody>
                    <a:bodyPr/>
                    <a:lstStyle/>
                    <a:p>
                      <a:pPr indent="0" lvl="0" marL="0" rtl="0" algn="l">
                        <a:spcBef>
                          <a:spcPts val="0"/>
                        </a:spcBef>
                        <a:spcAft>
                          <a:spcPts val="0"/>
                        </a:spcAft>
                        <a:buNone/>
                      </a:pPr>
                      <a:r>
                        <a:rPr lang="en"/>
                        <a:t>256</a:t>
                      </a:r>
                      <a:endParaRPr/>
                    </a:p>
                  </a:txBody>
                  <a:tcPr marT="91425" marB="91425" marR="91425" marL="91425"/>
                </a:tc>
              </a:tr>
              <a:tr h="381000">
                <a:tc>
                  <a:txBody>
                    <a:bodyPr/>
                    <a:lstStyle/>
                    <a:p>
                      <a:pPr indent="0" lvl="0" marL="0" rtl="0" algn="l">
                        <a:spcBef>
                          <a:spcPts val="0"/>
                        </a:spcBef>
                        <a:spcAft>
                          <a:spcPts val="0"/>
                        </a:spcAft>
                        <a:buNone/>
                      </a:pPr>
                      <a:r>
                        <a:rPr lang="en"/>
                        <a:t>Epsilon</a:t>
                      </a:r>
                      <a:endParaRPr/>
                    </a:p>
                  </a:txBody>
                  <a:tcPr marT="91425" marB="91425" marR="91425" marL="91425"/>
                </a:tc>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Lambda (reward weight)</a:t>
                      </a:r>
                      <a:endParaRPr/>
                    </a:p>
                  </a:txBody>
                  <a:tcPr marT="91425" marB="91425" marR="91425" marL="91425"/>
                </a:tc>
                <a:tc>
                  <a:txBody>
                    <a:bodyPr/>
                    <a:lstStyle/>
                    <a:p>
                      <a:pPr indent="0" lvl="0" marL="0" rtl="0" algn="l">
                        <a:spcBef>
                          <a:spcPts val="0"/>
                        </a:spcBef>
                        <a:spcAft>
                          <a:spcPts val="0"/>
                        </a:spcAft>
                        <a:buNone/>
                      </a:pPr>
                      <a:r>
                        <a:rPr lang="en"/>
                        <a:t>0.95</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Work done</a:t>
            </a:r>
            <a:endParaRPr b="1">
              <a:latin typeface="Open Sans"/>
              <a:ea typeface="Open Sans"/>
              <a:cs typeface="Open Sans"/>
              <a:sym typeface="Open Sans"/>
            </a:endParaRPr>
          </a:p>
        </p:txBody>
      </p:sp>
      <p:pic>
        <p:nvPicPr>
          <p:cNvPr id="241" name="Google Shape;241;p37"/>
          <p:cNvPicPr preferRelativeResize="0"/>
          <p:nvPr/>
        </p:nvPicPr>
        <p:blipFill>
          <a:blip r:embed="rId3">
            <a:alphaModFix/>
          </a:blip>
          <a:stretch>
            <a:fillRect/>
          </a:stretch>
        </p:blipFill>
        <p:spPr>
          <a:xfrm>
            <a:off x="4864025" y="1156463"/>
            <a:ext cx="3438976" cy="2373375"/>
          </a:xfrm>
          <a:prstGeom prst="rect">
            <a:avLst/>
          </a:prstGeom>
          <a:noFill/>
          <a:ln>
            <a:noFill/>
          </a:ln>
        </p:spPr>
      </p:pic>
      <p:pic>
        <p:nvPicPr>
          <p:cNvPr id="242" name="Google Shape;242;p37"/>
          <p:cNvPicPr preferRelativeResize="0"/>
          <p:nvPr/>
        </p:nvPicPr>
        <p:blipFill>
          <a:blip r:embed="rId4">
            <a:alphaModFix/>
          </a:blip>
          <a:stretch>
            <a:fillRect/>
          </a:stretch>
        </p:blipFill>
        <p:spPr>
          <a:xfrm>
            <a:off x="812775" y="1156475"/>
            <a:ext cx="3109600" cy="2373375"/>
          </a:xfrm>
          <a:prstGeom prst="rect">
            <a:avLst/>
          </a:prstGeom>
          <a:noFill/>
          <a:ln>
            <a:noFill/>
          </a:ln>
        </p:spPr>
      </p:pic>
      <p:sp>
        <p:nvSpPr>
          <p:cNvPr id="243" name="Google Shape;243;p37"/>
          <p:cNvSpPr txBox="1"/>
          <p:nvPr/>
        </p:nvSpPr>
        <p:spPr>
          <a:xfrm>
            <a:off x="404850" y="4770450"/>
            <a:ext cx="76818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Asset source: https://assetstore.unity.com/packages/tools/physics/drone-controller-demo-134089</a:t>
            </a:r>
            <a:endParaRPr sz="1000">
              <a:latin typeface="Proxima Nova"/>
              <a:ea typeface="Proxima Nova"/>
              <a:cs typeface="Proxima Nova"/>
              <a:sym typeface="Proxima Nova"/>
            </a:endParaRPr>
          </a:p>
        </p:txBody>
      </p:sp>
      <p:sp>
        <p:nvSpPr>
          <p:cNvPr id="244" name="Google Shape;244;p37"/>
          <p:cNvSpPr txBox="1"/>
          <p:nvPr/>
        </p:nvSpPr>
        <p:spPr>
          <a:xfrm>
            <a:off x="481050" y="3766975"/>
            <a:ext cx="8111100" cy="969600"/>
          </a:xfrm>
          <a:prstGeom prst="rect">
            <a:avLst/>
          </a:prstGeom>
          <a:noFill/>
          <a:ln>
            <a:noFill/>
          </a:ln>
        </p:spPr>
        <p:txBody>
          <a:bodyPr anchorCtr="0" anchor="t" bIns="91425" lIns="91425" spcFirstLastPara="1" rIns="91425" wrap="square" tIns="91425">
            <a:noAutofit/>
          </a:bodyPr>
          <a:lstStyle/>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We have found some drone models on which we will implement the training in the future.</a:t>
            </a:r>
            <a:endParaRPr sz="1350">
              <a:latin typeface="Open Sans"/>
              <a:ea typeface="Open Sans"/>
              <a:cs typeface="Open Sans"/>
              <a:sym typeface="Open Sans"/>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We have also searched for the different types of drones and their various properties which will be helpful in creating the realistic model.</a:t>
            </a:r>
            <a:endParaRPr sz="135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Environment</a:t>
            </a:r>
            <a:endParaRPr b="1">
              <a:latin typeface="Open Sans"/>
              <a:ea typeface="Open Sans"/>
              <a:cs typeface="Open Sans"/>
              <a:sym typeface="Open Sans"/>
            </a:endParaRPr>
          </a:p>
        </p:txBody>
      </p:sp>
      <p:pic>
        <p:nvPicPr>
          <p:cNvPr id="250" name="Google Shape;250;p38"/>
          <p:cNvPicPr preferRelativeResize="0"/>
          <p:nvPr/>
        </p:nvPicPr>
        <p:blipFill>
          <a:blip r:embed="rId3">
            <a:alphaModFix/>
          </a:blip>
          <a:stretch>
            <a:fillRect/>
          </a:stretch>
        </p:blipFill>
        <p:spPr>
          <a:xfrm>
            <a:off x="273052" y="1152475"/>
            <a:ext cx="4189573" cy="2586425"/>
          </a:xfrm>
          <a:prstGeom prst="rect">
            <a:avLst/>
          </a:prstGeom>
          <a:noFill/>
          <a:ln>
            <a:noFill/>
          </a:ln>
        </p:spPr>
      </p:pic>
      <p:pic>
        <p:nvPicPr>
          <p:cNvPr id="251" name="Google Shape;251;p38"/>
          <p:cNvPicPr preferRelativeResize="0"/>
          <p:nvPr/>
        </p:nvPicPr>
        <p:blipFill>
          <a:blip r:embed="rId4">
            <a:alphaModFix/>
          </a:blip>
          <a:stretch>
            <a:fillRect/>
          </a:stretch>
        </p:blipFill>
        <p:spPr>
          <a:xfrm>
            <a:off x="4854875" y="1152475"/>
            <a:ext cx="4048201" cy="2586425"/>
          </a:xfrm>
          <a:prstGeom prst="rect">
            <a:avLst/>
          </a:prstGeom>
          <a:noFill/>
          <a:ln>
            <a:noFill/>
          </a:ln>
        </p:spPr>
      </p:pic>
      <p:sp>
        <p:nvSpPr>
          <p:cNvPr id="252" name="Google Shape;252;p38"/>
          <p:cNvSpPr txBox="1"/>
          <p:nvPr/>
        </p:nvSpPr>
        <p:spPr>
          <a:xfrm>
            <a:off x="281225" y="3900175"/>
            <a:ext cx="8520600" cy="621600"/>
          </a:xfrm>
          <a:prstGeom prst="rect">
            <a:avLst/>
          </a:prstGeom>
          <a:noFill/>
          <a:ln>
            <a:noFill/>
          </a:ln>
        </p:spPr>
        <p:txBody>
          <a:bodyPr anchorCtr="0" anchor="t" bIns="91425" lIns="91425" spcFirstLastPara="1" rIns="91425" wrap="square" tIns="91425">
            <a:noAutofit/>
          </a:bodyPr>
          <a:lstStyle/>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We have found some nice urban + forest environment from the unity asset store which can be used to implement the training for drones.</a:t>
            </a:r>
            <a:endParaRPr sz="1350">
              <a:latin typeface="Open Sans"/>
              <a:ea typeface="Open Sans"/>
              <a:cs typeface="Open Sans"/>
              <a:sym typeface="Open Sans"/>
            </a:endParaRPr>
          </a:p>
        </p:txBody>
      </p:sp>
      <p:sp>
        <p:nvSpPr>
          <p:cNvPr id="253" name="Google Shape;253;p38"/>
          <p:cNvSpPr txBox="1"/>
          <p:nvPr/>
        </p:nvSpPr>
        <p:spPr>
          <a:xfrm>
            <a:off x="318225" y="4736450"/>
            <a:ext cx="81483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Asset source: https://assetstore.unity.com/packages/3d/environments/roadways/windridge-city-132222</a:t>
            </a:r>
            <a:endParaRPr sz="10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Future Plan</a:t>
            </a:r>
            <a:endParaRPr b="1">
              <a:latin typeface="Open Sans"/>
              <a:ea typeface="Open Sans"/>
              <a:cs typeface="Open Sans"/>
              <a:sym typeface="Open Sans"/>
            </a:endParaRPr>
          </a:p>
        </p:txBody>
      </p:sp>
      <p:sp>
        <p:nvSpPr>
          <p:cNvPr id="259" name="Google Shape;25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350">
                <a:latin typeface="Open Sans"/>
                <a:ea typeface="Open Sans"/>
                <a:cs typeface="Open Sans"/>
                <a:sym typeface="Open Sans"/>
              </a:rPr>
              <a:t>By the next evaluation</a:t>
            </a:r>
            <a:r>
              <a:rPr lang="en" sz="1400"/>
              <a:t> 				-	</a:t>
            </a:r>
            <a:r>
              <a:rPr lang="en" sz="1350">
                <a:latin typeface="Open Sans"/>
                <a:ea typeface="Open Sans"/>
                <a:cs typeface="Open Sans"/>
                <a:sym typeface="Open Sans"/>
              </a:rPr>
              <a:t>Create a drone model which flies autonomously also								use different algorithms to train the model like Soft									Arctor-Critic to see which yields best results.</a:t>
            </a:r>
            <a:endParaRPr sz="1350">
              <a:latin typeface="Open Sans"/>
              <a:ea typeface="Open Sans"/>
              <a:cs typeface="Open Sans"/>
              <a:sym typeface="Open Sans"/>
            </a:endParaRPr>
          </a:p>
          <a:p>
            <a:pPr indent="-317500" lvl="0" marL="457200" rtl="0" algn="l">
              <a:spcBef>
                <a:spcPts val="1000"/>
              </a:spcBef>
              <a:spcAft>
                <a:spcPts val="1600"/>
              </a:spcAft>
              <a:buSzPts val="1400"/>
              <a:buChar char="➔"/>
            </a:pPr>
            <a:r>
              <a:rPr lang="en" sz="1350">
                <a:latin typeface="Open Sans"/>
                <a:ea typeface="Open Sans"/>
                <a:cs typeface="Open Sans"/>
                <a:sym typeface="Open Sans"/>
              </a:rPr>
              <a:t>By the final evaluation</a:t>
            </a:r>
            <a:r>
              <a:rPr lang="en" sz="1400"/>
              <a:t>				- 	</a:t>
            </a:r>
            <a:r>
              <a:rPr lang="en" sz="1350">
                <a:latin typeface="Open Sans"/>
                <a:ea typeface="Open Sans"/>
                <a:cs typeface="Open Sans"/>
                <a:sym typeface="Open Sans"/>
              </a:rPr>
              <a:t>Create a model which deploys a group of drones and								get the terrain information from the drones and									generates the virtual map of the area.</a:t>
            </a:r>
            <a:endParaRPr sz="135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References</a:t>
            </a:r>
            <a:endParaRPr b="1">
              <a:latin typeface="Open Sans"/>
              <a:ea typeface="Open Sans"/>
              <a:cs typeface="Open Sans"/>
              <a:sym typeface="Open Sans"/>
            </a:endParaRPr>
          </a:p>
        </p:txBody>
      </p:sp>
      <p:sp>
        <p:nvSpPr>
          <p:cNvPr id="265" name="Google Shape;26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1000"/>
              </a:spcBef>
              <a:spcAft>
                <a:spcPts val="0"/>
              </a:spcAft>
              <a:buSzPts val="1100"/>
              <a:buFont typeface="Open Sans Light"/>
              <a:buChar char="●"/>
            </a:pPr>
            <a:r>
              <a:rPr lang="en" sz="1100">
                <a:latin typeface="Open Sans Light"/>
                <a:ea typeface="Open Sans Light"/>
                <a:cs typeface="Open Sans Light"/>
                <a:sym typeface="Open Sans Light"/>
              </a:rPr>
              <a:t>John Schulman, Filip Wolski, Prafulla Dhariwal, Alec Radford and Oleg Klimov,  “Proximal Policy Optimization Algorithms”, arXiv:1707.06347v2 [cs.LG] 28 Aug 2017.</a:t>
            </a:r>
            <a:endParaRPr sz="1100">
              <a:latin typeface="Open Sans Light"/>
              <a:ea typeface="Open Sans Light"/>
              <a:cs typeface="Open Sans Light"/>
              <a:sym typeface="Open Sans Light"/>
            </a:endParaRPr>
          </a:p>
          <a:p>
            <a:pPr indent="-298450" lvl="0" marL="457200" rtl="0" algn="l">
              <a:spcBef>
                <a:spcPts val="1600"/>
              </a:spcBef>
              <a:spcAft>
                <a:spcPts val="0"/>
              </a:spcAft>
              <a:buSzPts val="1100"/>
              <a:buFont typeface="Open Sans Light"/>
              <a:buChar char="●"/>
            </a:pPr>
            <a:r>
              <a:rPr lang="en" sz="1100">
                <a:latin typeface="Open Sans Light"/>
                <a:ea typeface="Open Sans Light"/>
                <a:cs typeface="Open Sans Light"/>
                <a:sym typeface="Open Sans Light"/>
              </a:rPr>
              <a:t>Arthur Juliani, Vincent-Pierre Berges, Ervin Teng, Andrew Cohen, Jonathan Harper, Chris Elion, Chris Goy, Yuan Gao, Hunter Henry, Marwan Mattar and Danny Lange, “Unity: A General Platform for Intelligent Agents ” arXiv:1809.02627v2 [cs.LG] 6 May 2020.</a:t>
            </a:r>
            <a:endParaRPr sz="1100">
              <a:latin typeface="Open Sans Light"/>
              <a:ea typeface="Open Sans Light"/>
              <a:cs typeface="Open Sans Light"/>
              <a:sym typeface="Open Sans Light"/>
            </a:endParaRPr>
          </a:p>
          <a:p>
            <a:pPr indent="-298450" lvl="0" marL="457200" rtl="0" algn="l">
              <a:lnSpc>
                <a:spcPct val="115000"/>
              </a:lnSpc>
              <a:spcBef>
                <a:spcPts val="1600"/>
              </a:spcBef>
              <a:spcAft>
                <a:spcPts val="0"/>
              </a:spcAft>
              <a:buSzPts val="1100"/>
              <a:buFont typeface="Open Sans Light"/>
              <a:buChar char="●"/>
            </a:pPr>
            <a:r>
              <a:rPr lang="en" sz="1100">
                <a:latin typeface="Open Sans Light"/>
                <a:ea typeface="Open Sans Light"/>
                <a:cs typeface="Open Sans Light"/>
                <a:sym typeface="Open Sans Light"/>
              </a:rPr>
              <a:t>Huy Xuan Pham, Hung Manh La, David Feil-Seifer and Ara Nefian, “Cooperative and Distributed Reinforcement Learning of Drones for Field Coverage”, arXiv:1803.07250v2 [cs.RO] 16 Sep 2018.</a:t>
            </a:r>
            <a:endParaRPr sz="1100">
              <a:latin typeface="Open Sans Light"/>
              <a:ea typeface="Open Sans Light"/>
              <a:cs typeface="Open Sans Light"/>
              <a:sym typeface="Open Sans Light"/>
            </a:endParaRPr>
          </a:p>
          <a:p>
            <a:pPr indent="-298450" lvl="0" marL="457200" rtl="0" algn="l">
              <a:lnSpc>
                <a:spcPct val="115000"/>
              </a:lnSpc>
              <a:spcBef>
                <a:spcPts val="1000"/>
              </a:spcBef>
              <a:spcAft>
                <a:spcPts val="0"/>
              </a:spcAft>
              <a:buSzPts val="1100"/>
              <a:buFont typeface="Open Sans Light"/>
              <a:buChar char="●"/>
            </a:pPr>
            <a:r>
              <a:rPr lang="en" sz="1100">
                <a:latin typeface="Open Sans Light"/>
                <a:ea typeface="Open Sans Light"/>
                <a:cs typeface="Open Sans Light"/>
                <a:sym typeface="Open Sans Light"/>
              </a:rPr>
              <a:t>A. Anwar and A. Raychowdhury, "Autonomous Navigation via Deep Reinforcement Learning for Resource Constraint Edge Nodes Using Transfer Learning," in IEEE Access, vol. 8, pp. 26549-26560, 2020, doi: 10.1109/ACCESS.2020.2971172.</a:t>
            </a:r>
            <a:endParaRPr sz="1100">
              <a:latin typeface="Open Sans Light"/>
              <a:ea typeface="Open Sans Light"/>
              <a:cs typeface="Open Sans Light"/>
              <a:sym typeface="Open Sans Light"/>
            </a:endParaRPr>
          </a:p>
          <a:p>
            <a:pPr indent="-298450" lvl="0" marL="457200" rtl="0" algn="l">
              <a:lnSpc>
                <a:spcPct val="115000"/>
              </a:lnSpc>
              <a:spcBef>
                <a:spcPts val="1000"/>
              </a:spcBef>
              <a:spcAft>
                <a:spcPts val="0"/>
              </a:spcAft>
              <a:buSzPts val="1100"/>
              <a:buFont typeface="Open Sans Light"/>
              <a:buChar char="●"/>
            </a:pPr>
            <a:r>
              <a:rPr lang="en" sz="1100">
                <a:latin typeface="Open Sans Light"/>
                <a:ea typeface="Open Sans Light"/>
                <a:cs typeface="Open Sans Light"/>
                <a:sym typeface="Open Sans Light"/>
              </a:rPr>
              <a:t>Yuchao Hu and Wei  Meng , “ROSUnitySim : Development and experimentation of real-time simulator for multi-unmanned aerial vehicle local planning”, in Industrial Electronics Society, IECON 2015 - 41st Annual Conference of the IEEE, DOI: 10.1109/IECON.2015.7392488.</a:t>
            </a:r>
            <a:endParaRPr sz="1100">
              <a:latin typeface="Open Sans Light"/>
              <a:ea typeface="Open Sans Light"/>
              <a:cs typeface="Open Sans Light"/>
              <a:sym typeface="Open Sans Light"/>
            </a:endParaRPr>
          </a:p>
          <a:p>
            <a:pPr indent="0" lvl="0" marL="457200" rtl="0" algn="l">
              <a:spcBef>
                <a:spcPts val="0"/>
              </a:spcBef>
              <a:spcAft>
                <a:spcPts val="1600"/>
              </a:spcAft>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Thank you !!</a:t>
            </a:r>
            <a:endParaRPr b="1">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311700" y="586907"/>
            <a:ext cx="426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02729"/>
                </a:solidFill>
                <a:latin typeface="Open Sans"/>
                <a:ea typeface="Open Sans"/>
                <a:cs typeface="Open Sans"/>
                <a:sym typeface="Open Sans"/>
              </a:rPr>
              <a:t>Introduction</a:t>
            </a:r>
            <a:endParaRPr b="1" sz="2800">
              <a:solidFill>
                <a:srgbClr val="202729"/>
              </a:solidFill>
              <a:latin typeface="Open Sans"/>
              <a:ea typeface="Open Sans"/>
              <a:cs typeface="Open Sans"/>
              <a:sym typeface="Open Sans"/>
            </a:endParaRPr>
          </a:p>
        </p:txBody>
      </p:sp>
      <p:sp>
        <p:nvSpPr>
          <p:cNvPr id="73" name="Google Shape;73;p15"/>
          <p:cNvSpPr txBox="1"/>
          <p:nvPr/>
        </p:nvSpPr>
        <p:spPr>
          <a:xfrm>
            <a:off x="235500" y="1294357"/>
            <a:ext cx="42603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Clr>
                <a:srgbClr val="616161"/>
              </a:buClr>
              <a:buSzPts val="1600"/>
              <a:buFont typeface="Open Sans"/>
              <a:buChar char="➔"/>
            </a:pPr>
            <a:r>
              <a:rPr lang="en" sz="1600">
                <a:solidFill>
                  <a:srgbClr val="616161"/>
                </a:solidFill>
                <a:latin typeface="Open Sans"/>
                <a:ea typeface="Open Sans"/>
                <a:cs typeface="Open Sans"/>
                <a:sym typeface="Open Sans"/>
              </a:rPr>
              <a:t>Drones technology is booming in the coming years.</a:t>
            </a:r>
            <a:endParaRPr sz="1600">
              <a:solidFill>
                <a:srgbClr val="616161"/>
              </a:solidFill>
              <a:latin typeface="Open Sans"/>
              <a:ea typeface="Open Sans"/>
              <a:cs typeface="Open Sans"/>
              <a:sym typeface="Open Sans"/>
            </a:endParaRPr>
          </a:p>
          <a:p>
            <a:pPr indent="-330200" lvl="0" marL="457200" rtl="0" algn="l">
              <a:lnSpc>
                <a:spcPct val="115000"/>
              </a:lnSpc>
              <a:spcBef>
                <a:spcPts val="1600"/>
              </a:spcBef>
              <a:spcAft>
                <a:spcPts val="0"/>
              </a:spcAft>
              <a:buClr>
                <a:srgbClr val="616161"/>
              </a:buClr>
              <a:buSzPts val="1600"/>
              <a:buFont typeface="Open Sans"/>
              <a:buChar char="➔"/>
            </a:pPr>
            <a:r>
              <a:rPr lang="en" sz="1600">
                <a:solidFill>
                  <a:srgbClr val="616161"/>
                </a:solidFill>
                <a:latin typeface="Open Sans"/>
                <a:ea typeface="Open Sans"/>
                <a:cs typeface="Open Sans"/>
                <a:sym typeface="Open Sans"/>
              </a:rPr>
              <a:t>Drones are used in many fields such as in agriculture, construction, mining and many more.</a:t>
            </a:r>
            <a:endParaRPr sz="1600">
              <a:solidFill>
                <a:srgbClr val="616161"/>
              </a:solidFill>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800">
              <a:solidFill>
                <a:srgbClr val="616161"/>
              </a:solidFill>
              <a:latin typeface="Proxima Nova"/>
              <a:ea typeface="Proxima Nova"/>
              <a:cs typeface="Proxima Nova"/>
              <a:sym typeface="Proxima Nova"/>
            </a:endParaRPr>
          </a:p>
        </p:txBody>
      </p:sp>
      <p:pic>
        <p:nvPicPr>
          <p:cNvPr id="74" name="Google Shape;74;p15"/>
          <p:cNvPicPr preferRelativeResize="0"/>
          <p:nvPr/>
        </p:nvPicPr>
        <p:blipFill>
          <a:blip r:embed="rId3">
            <a:alphaModFix/>
          </a:blip>
          <a:stretch>
            <a:fillRect/>
          </a:stretch>
        </p:blipFill>
        <p:spPr>
          <a:xfrm>
            <a:off x="4722318" y="1152475"/>
            <a:ext cx="4267199" cy="3072383"/>
          </a:xfrm>
          <a:prstGeom prst="rect">
            <a:avLst/>
          </a:prstGeom>
          <a:noFill/>
          <a:ln>
            <a:noFill/>
          </a:ln>
        </p:spPr>
      </p:pic>
      <p:sp>
        <p:nvSpPr>
          <p:cNvPr id="75" name="Google Shape;75;p15"/>
          <p:cNvSpPr txBox="1"/>
          <p:nvPr/>
        </p:nvSpPr>
        <p:spPr>
          <a:xfrm>
            <a:off x="0" y="4610950"/>
            <a:ext cx="4572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Image link:</a:t>
            </a:r>
            <a:r>
              <a:rPr lang="en" sz="900">
                <a:latin typeface="Roboto Light"/>
                <a:ea typeface="Roboto Light"/>
                <a:cs typeface="Roboto Light"/>
                <a:sym typeface="Roboto Light"/>
              </a:rPr>
              <a:t> </a:t>
            </a:r>
            <a:r>
              <a:rPr lang="en" sz="900" u="sng">
                <a:latin typeface="Roboto Light"/>
                <a:ea typeface="Roboto Light"/>
                <a:cs typeface="Roboto Light"/>
                <a:sym typeface="Roboto Light"/>
                <a:hlinkClick r:id="rId4"/>
              </a:rPr>
              <a:t>https://www.piston.my/2019/09/21/audi-aitrail-quattro-brings-autonomous-driving-to-off-road-travels/</a:t>
            </a:r>
            <a:endParaRPr sz="90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Motivation</a:t>
            </a:r>
            <a:endParaRPr b="1">
              <a:latin typeface="Open Sans"/>
              <a:ea typeface="Open Sans"/>
              <a:cs typeface="Open Sans"/>
              <a:sym typeface="Open Sans"/>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1000"/>
              </a:spcBef>
              <a:spcAft>
                <a:spcPts val="0"/>
              </a:spcAft>
              <a:buSzPts val="1550"/>
              <a:buFont typeface="Open Sans"/>
              <a:buChar char="➔"/>
            </a:pPr>
            <a:r>
              <a:rPr lang="en" sz="1550">
                <a:latin typeface="Open Sans"/>
                <a:ea typeface="Open Sans"/>
                <a:cs typeface="Open Sans"/>
                <a:sym typeface="Open Sans"/>
              </a:rPr>
              <a:t>Since ages, many people are missing in the forests and dense areas.</a:t>
            </a:r>
            <a:endParaRPr sz="1550">
              <a:latin typeface="Open Sans"/>
              <a:ea typeface="Open Sans"/>
              <a:cs typeface="Open Sans"/>
              <a:sym typeface="Open Sans"/>
            </a:endParaRPr>
          </a:p>
          <a:p>
            <a:pPr indent="-327025" lvl="0" marL="457200" rtl="0" algn="l">
              <a:lnSpc>
                <a:spcPct val="115000"/>
              </a:lnSpc>
              <a:spcBef>
                <a:spcPts val="1000"/>
              </a:spcBef>
              <a:spcAft>
                <a:spcPts val="0"/>
              </a:spcAft>
              <a:buSzPts val="1550"/>
              <a:buFont typeface="Open Sans"/>
              <a:buChar char="➔"/>
            </a:pPr>
            <a:r>
              <a:rPr lang="en" sz="1550">
                <a:latin typeface="Open Sans"/>
                <a:ea typeface="Open Sans"/>
                <a:cs typeface="Open Sans"/>
                <a:sym typeface="Open Sans"/>
              </a:rPr>
              <a:t>Many people go missing every year in America’s 419 national parks and monuments.</a:t>
            </a:r>
            <a:endParaRPr sz="1550">
              <a:latin typeface="Open Sans"/>
              <a:ea typeface="Open Sans"/>
              <a:cs typeface="Open Sans"/>
              <a:sym typeface="Open Sans"/>
            </a:endParaRPr>
          </a:p>
          <a:p>
            <a:pPr indent="-327025" lvl="0" marL="457200" rtl="0" algn="l">
              <a:lnSpc>
                <a:spcPct val="115000"/>
              </a:lnSpc>
              <a:spcBef>
                <a:spcPts val="1000"/>
              </a:spcBef>
              <a:spcAft>
                <a:spcPts val="0"/>
              </a:spcAft>
              <a:buSzPts val="1550"/>
              <a:buFont typeface="Open Sans"/>
              <a:buChar char="➔"/>
            </a:pPr>
            <a:r>
              <a:rPr lang="en" sz="1550">
                <a:latin typeface="Open Sans"/>
                <a:ea typeface="Open Sans"/>
                <a:cs typeface="Open Sans"/>
                <a:sym typeface="Open Sans"/>
              </a:rPr>
              <a:t>Yosemite National Park tops the ISB’s cold case list with 10 unsolved cases, followed by Great Smoky Mountains National Park and Grand Canyon with five each.</a:t>
            </a:r>
            <a:endParaRPr sz="1550">
              <a:latin typeface="Open Sans"/>
              <a:ea typeface="Open Sans"/>
              <a:cs typeface="Open Sans"/>
              <a:sym typeface="Open Sans"/>
            </a:endParaRPr>
          </a:p>
          <a:p>
            <a:pPr indent="-327025" lvl="0" marL="457200" rtl="0" algn="l">
              <a:lnSpc>
                <a:spcPct val="115000"/>
              </a:lnSpc>
              <a:spcBef>
                <a:spcPts val="1000"/>
              </a:spcBef>
              <a:spcAft>
                <a:spcPts val="0"/>
              </a:spcAft>
              <a:buSzPts val="1550"/>
              <a:buFont typeface="Open Sans"/>
              <a:buChar char="➔"/>
            </a:pPr>
            <a:r>
              <a:rPr lang="en" sz="1550">
                <a:latin typeface="Open Sans"/>
                <a:ea typeface="Open Sans"/>
                <a:cs typeface="Open Sans"/>
                <a:sym typeface="Open Sans"/>
              </a:rPr>
              <a:t>We want to design a multi-drone model to distribute them over an area to rescue people by creating a virtual map which the experts can use to plan the possible locations of the missing person.</a:t>
            </a:r>
            <a:endParaRPr sz="155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Problem Statement</a:t>
            </a:r>
            <a:endParaRPr b="1">
              <a:latin typeface="Open Sans"/>
              <a:ea typeface="Open Sans"/>
              <a:cs typeface="Open Sans"/>
              <a:sym typeface="Open Sans"/>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The main aim of our project is to train </a:t>
            </a:r>
            <a:r>
              <a:rPr lang="en"/>
              <a:t>a</a:t>
            </a:r>
            <a:r>
              <a:rPr lang="en"/>
              <a:t> group of autonomous UAV or drones to explore a given area and create a virtual map of the area based on the terrain information in the simulation.</a:t>
            </a:r>
            <a:endParaRPr/>
          </a:p>
          <a:p>
            <a:pPr indent="0" lvl="0" marL="0" rtl="0" algn="l">
              <a:lnSpc>
                <a:spcPct val="115000"/>
              </a:lnSpc>
              <a:spcBef>
                <a:spcPts val="1600"/>
              </a:spcBef>
              <a:spcAft>
                <a:spcPts val="0"/>
              </a:spcAft>
              <a:buNone/>
            </a:pPr>
            <a:r>
              <a:rPr lang="en" sz="1700">
                <a:latin typeface="Open Sans SemiBold"/>
                <a:ea typeface="Open Sans SemiBold"/>
                <a:cs typeface="Open Sans SemiBold"/>
                <a:sym typeface="Open Sans SemiBold"/>
              </a:rPr>
              <a:t>Challenges:</a:t>
            </a:r>
            <a:endParaRPr sz="1700">
              <a:latin typeface="Open Sans SemiBold"/>
              <a:ea typeface="Open Sans SemiBold"/>
              <a:cs typeface="Open Sans SemiBold"/>
              <a:sym typeface="Open Sans SemiBold"/>
            </a:endParaRPr>
          </a:p>
          <a:p>
            <a:pPr indent="-314325" lvl="0" marL="457200" rtl="0" algn="l">
              <a:spcBef>
                <a:spcPts val="1000"/>
              </a:spcBef>
              <a:spcAft>
                <a:spcPts val="0"/>
              </a:spcAft>
              <a:buSzPts val="1350"/>
              <a:buFont typeface="Open Sans"/>
              <a:buChar char="❏"/>
            </a:pPr>
            <a:r>
              <a:rPr lang="en" sz="1350">
                <a:latin typeface="Open Sans"/>
                <a:ea typeface="Open Sans"/>
                <a:cs typeface="Open Sans"/>
                <a:sym typeface="Open Sans"/>
              </a:rPr>
              <a:t>Train a drone model to fly autonomously.</a:t>
            </a:r>
            <a:endParaRPr sz="1350">
              <a:latin typeface="Open Sans"/>
              <a:ea typeface="Open Sans"/>
              <a:cs typeface="Open Sans"/>
              <a:sym typeface="Open Sans"/>
            </a:endParaRPr>
          </a:p>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Train a group of drones to explore the area efficiently by communicating with each other drone.</a:t>
            </a:r>
            <a:endParaRPr sz="1350">
              <a:latin typeface="Open Sans"/>
              <a:ea typeface="Open Sans"/>
              <a:cs typeface="Open Sans"/>
              <a:sym typeface="Open Sans"/>
            </a:endParaRPr>
          </a:p>
          <a:p>
            <a:pPr indent="-314325" lvl="0" marL="457200" rtl="0" algn="l">
              <a:spcBef>
                <a:spcPts val="0"/>
              </a:spcBef>
              <a:spcAft>
                <a:spcPts val="0"/>
              </a:spcAft>
              <a:buSzPts val="1350"/>
              <a:buFont typeface="Open Sans"/>
              <a:buChar char="❏"/>
            </a:pPr>
            <a:r>
              <a:rPr lang="en" sz="1350">
                <a:latin typeface="Open Sans"/>
                <a:ea typeface="Open Sans"/>
                <a:cs typeface="Open Sans"/>
                <a:sym typeface="Open Sans"/>
              </a:rPr>
              <a:t>Create virtual terrain map based on the data obtained from the drones exploration.</a:t>
            </a:r>
            <a:endParaRPr sz="135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Simulation Tools</a:t>
            </a:r>
            <a:endParaRPr b="1">
              <a:latin typeface="Open Sans"/>
              <a:ea typeface="Open Sans"/>
              <a:cs typeface="Open Sans"/>
              <a:sym typeface="Open Sans"/>
            </a:endParaRPr>
          </a:p>
        </p:txBody>
      </p:sp>
      <p:sp>
        <p:nvSpPr>
          <p:cNvPr id="93" name="Google Shape;93;p1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We searched for the possible simulation tools so that we can implement the training in an appropriate environment.</a:t>
            </a:r>
            <a:endParaRPr sz="1600">
              <a:latin typeface="Open Sans"/>
              <a:ea typeface="Open Sans"/>
              <a:cs typeface="Open Sans"/>
              <a:sym typeface="Open Sans"/>
            </a:endParaRPr>
          </a:p>
          <a:p>
            <a:pPr indent="-330200" lvl="0" marL="457200" rtl="0" algn="l">
              <a:spcBef>
                <a:spcPts val="1000"/>
              </a:spcBef>
              <a:spcAft>
                <a:spcPts val="0"/>
              </a:spcAft>
              <a:buSzPts val="1600"/>
              <a:buFont typeface="Open Sans"/>
              <a:buChar char="➔"/>
            </a:pPr>
            <a:r>
              <a:rPr lang="en" sz="1600">
                <a:latin typeface="Open Sans"/>
                <a:ea typeface="Open Sans"/>
                <a:cs typeface="Open Sans"/>
                <a:sym typeface="Open Sans"/>
              </a:rPr>
              <a:t>The Reinforced learning platform simulators we researched are as follows:</a:t>
            </a:r>
            <a:endParaRPr sz="1600">
              <a:latin typeface="Open Sans"/>
              <a:ea typeface="Open Sans"/>
              <a:cs typeface="Open Sans"/>
              <a:sym typeface="Open Sans"/>
            </a:endParaRPr>
          </a:p>
          <a:p>
            <a:pPr indent="-311150" lvl="1" marL="914400" rtl="0" algn="l">
              <a:spcBef>
                <a:spcPts val="1000"/>
              </a:spcBef>
              <a:spcAft>
                <a:spcPts val="0"/>
              </a:spcAft>
              <a:buSzPts val="1300"/>
              <a:buFont typeface="Open Sans"/>
              <a:buChar char="◆"/>
            </a:pPr>
            <a:r>
              <a:rPr lang="en" sz="1300">
                <a:latin typeface="Open Sans"/>
                <a:ea typeface="Open Sans"/>
                <a:cs typeface="Open Sans"/>
                <a:sym typeface="Open Sans"/>
              </a:rPr>
              <a:t>Arcade Learning Environment</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VizDoom</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MuJoCo</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DMLab-30</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Hard Eight</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AI2Thor</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OpenAI Retro</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DMControl</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ProcGen</a:t>
            </a:r>
            <a:endParaRPr sz="1300">
              <a:latin typeface="Open Sans"/>
              <a:ea typeface="Open Sans"/>
              <a:cs typeface="Open Sans"/>
              <a:sym typeface="Open Sans"/>
            </a:endParaRPr>
          </a:p>
          <a:p>
            <a:pPr indent="-311150" lvl="1" marL="914400" rtl="0" algn="l">
              <a:spcBef>
                <a:spcPts val="0"/>
              </a:spcBef>
              <a:spcAft>
                <a:spcPts val="0"/>
              </a:spcAft>
              <a:buSzPts val="1300"/>
              <a:buFont typeface="Open Sans"/>
              <a:buChar char="◆"/>
            </a:pPr>
            <a:r>
              <a:rPr lang="en" sz="1300">
                <a:latin typeface="Open Sans"/>
                <a:ea typeface="Open Sans"/>
                <a:cs typeface="Open Sans"/>
                <a:sym typeface="Open Sans"/>
              </a:rPr>
              <a:t>Project Malmo</a:t>
            </a:r>
            <a:endParaRPr sz="1300">
              <a:latin typeface="Open Sans"/>
              <a:ea typeface="Open Sans"/>
              <a:cs typeface="Open Sans"/>
              <a:sym typeface="Open Sans"/>
            </a:endParaRPr>
          </a:p>
        </p:txBody>
      </p:sp>
      <p:pic>
        <p:nvPicPr>
          <p:cNvPr id="94" name="Google Shape;94;p18"/>
          <p:cNvPicPr preferRelativeResize="0"/>
          <p:nvPr/>
        </p:nvPicPr>
        <p:blipFill>
          <a:blip r:embed="rId3">
            <a:alphaModFix/>
          </a:blip>
          <a:stretch>
            <a:fillRect/>
          </a:stretch>
        </p:blipFill>
        <p:spPr>
          <a:xfrm>
            <a:off x="5511475" y="2220200"/>
            <a:ext cx="2912075" cy="2163650"/>
          </a:xfrm>
          <a:prstGeom prst="rect">
            <a:avLst/>
          </a:prstGeom>
          <a:noFill/>
          <a:ln>
            <a:noFill/>
          </a:ln>
        </p:spPr>
      </p:pic>
      <p:sp>
        <p:nvSpPr>
          <p:cNvPr id="95" name="Google Shape;95;p18"/>
          <p:cNvSpPr txBox="1"/>
          <p:nvPr/>
        </p:nvSpPr>
        <p:spPr>
          <a:xfrm>
            <a:off x="83100" y="4763350"/>
            <a:ext cx="81192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Image source: </a:t>
            </a:r>
            <a:r>
              <a:rPr lang="en" sz="1000" u="sng">
                <a:hlinkClick r:id="rId4"/>
              </a:rPr>
              <a:t>https://www.researchgate.net/figure/A-Breakouts-gameplay-using-Arcade-Learning-Environment-16_fig3_332172162</a:t>
            </a:r>
            <a:endParaRPr sz="1000">
              <a:latin typeface="Roboto Light"/>
              <a:ea typeface="Roboto Light"/>
              <a:cs typeface="Roboto Light"/>
              <a:sym typeface="Roboto Light"/>
            </a:endParaRPr>
          </a:p>
        </p:txBody>
      </p:sp>
      <p:sp>
        <p:nvSpPr>
          <p:cNvPr id="96" name="Google Shape;96;p18"/>
          <p:cNvSpPr txBox="1"/>
          <p:nvPr/>
        </p:nvSpPr>
        <p:spPr>
          <a:xfrm>
            <a:off x="5941950" y="4371625"/>
            <a:ext cx="24888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roxima Nova"/>
                <a:ea typeface="Proxima Nova"/>
                <a:cs typeface="Proxima Nova"/>
                <a:sym typeface="Proxima Nova"/>
              </a:rPr>
              <a:t>ALE learning the breakout game</a:t>
            </a:r>
            <a:endParaRPr sz="11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Simulation tools</a:t>
            </a:r>
            <a:endParaRPr b="1">
              <a:latin typeface="Open Sans"/>
              <a:ea typeface="Open Sans"/>
              <a:cs typeface="Open Sans"/>
              <a:sym typeface="Open Sans"/>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Open Sans"/>
              <a:buChar char="➔"/>
            </a:pPr>
            <a:r>
              <a:rPr lang="en" sz="1600">
                <a:latin typeface="Open Sans"/>
                <a:ea typeface="Open Sans"/>
                <a:cs typeface="Open Sans"/>
                <a:sym typeface="Open Sans"/>
              </a:rPr>
              <a:t>Most of the simulation platforms lack the 3d realistic physics implementation or realistic visual rendering technology.</a:t>
            </a:r>
            <a:endParaRPr sz="1600">
              <a:latin typeface="Open Sans"/>
              <a:ea typeface="Open Sans"/>
              <a:cs typeface="Open Sans"/>
              <a:sym typeface="Open Sans"/>
            </a:endParaRPr>
          </a:p>
          <a:p>
            <a:pPr indent="-330200" lvl="0" marL="457200" rtl="0" algn="l">
              <a:spcBef>
                <a:spcPts val="1600"/>
              </a:spcBef>
              <a:spcAft>
                <a:spcPts val="1600"/>
              </a:spcAft>
              <a:buSzPts val="1600"/>
              <a:buFont typeface="Open Sans"/>
              <a:buChar char="➔"/>
            </a:pPr>
            <a:r>
              <a:rPr lang="en" sz="1600">
                <a:latin typeface="Open Sans"/>
                <a:ea typeface="Open Sans"/>
                <a:cs typeface="Open Sans"/>
                <a:sym typeface="Open Sans"/>
              </a:rPr>
              <a:t>Even if they do have 3d realistic physics , the ability to most of the simulation platforms are made for problem specific. So there is no flexibility to create our own environments.</a:t>
            </a:r>
            <a:endParaRPr sz="16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Game engines as simulators</a:t>
            </a:r>
            <a:endParaRPr b="1">
              <a:latin typeface="Open Sans"/>
              <a:ea typeface="Open Sans"/>
              <a:cs typeface="Open Sans"/>
              <a:sym typeface="Open Sans"/>
            </a:endParaRPr>
          </a:p>
        </p:txBody>
      </p:sp>
      <p:sp>
        <p:nvSpPr>
          <p:cNvPr id="108" name="Google Shape;108;p20"/>
          <p:cNvSpPr txBox="1"/>
          <p:nvPr>
            <p:ph idx="1" type="body"/>
          </p:nvPr>
        </p:nvSpPr>
        <p:spPr>
          <a:xfrm>
            <a:off x="3879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Open Sans"/>
                <a:ea typeface="Open Sans"/>
                <a:cs typeface="Open Sans"/>
                <a:sym typeface="Open Sans"/>
              </a:rPr>
              <a:t>Since the modern game engines such as cryengine, unreal engine, unity3d engine, snowdrop engine, frostbite engine have came so much in the modern technology where the rendering is almost hyper realistic and the physics implementation is also so accurate , we choose to go with an game engine for reinforced learning.</a:t>
            </a:r>
            <a:endParaRPr sz="1400">
              <a:latin typeface="Open Sans"/>
              <a:ea typeface="Open Sans"/>
              <a:cs typeface="Open Sans"/>
              <a:sym typeface="Open Sans"/>
            </a:endParaRPr>
          </a:p>
        </p:txBody>
      </p:sp>
      <p:pic>
        <p:nvPicPr>
          <p:cNvPr id="109" name="Google Shape;109;p20"/>
          <p:cNvPicPr preferRelativeResize="0"/>
          <p:nvPr/>
        </p:nvPicPr>
        <p:blipFill>
          <a:blip r:embed="rId3">
            <a:alphaModFix/>
          </a:blip>
          <a:stretch>
            <a:fillRect/>
          </a:stretch>
        </p:blipFill>
        <p:spPr>
          <a:xfrm>
            <a:off x="5005775" y="1152475"/>
            <a:ext cx="3608675" cy="3151500"/>
          </a:xfrm>
          <a:prstGeom prst="rect">
            <a:avLst/>
          </a:prstGeom>
          <a:noFill/>
          <a:ln>
            <a:noFill/>
          </a:ln>
        </p:spPr>
      </p:pic>
      <p:sp>
        <p:nvSpPr>
          <p:cNvPr id="110" name="Google Shape;110;p20"/>
          <p:cNvSpPr txBox="1"/>
          <p:nvPr/>
        </p:nvSpPr>
        <p:spPr>
          <a:xfrm>
            <a:off x="5187900" y="4297625"/>
            <a:ext cx="33378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Pong game simulation in unity game engine</a:t>
            </a:r>
            <a:endParaRPr sz="1100">
              <a:latin typeface="Proxima Nova"/>
              <a:ea typeface="Proxima Nova"/>
              <a:cs typeface="Proxima Nova"/>
              <a:sym typeface="Proxima Nova"/>
            </a:endParaRPr>
          </a:p>
        </p:txBody>
      </p:sp>
      <p:sp>
        <p:nvSpPr>
          <p:cNvPr id="111" name="Google Shape;111;p20"/>
          <p:cNvSpPr txBox="1"/>
          <p:nvPr/>
        </p:nvSpPr>
        <p:spPr>
          <a:xfrm>
            <a:off x="333025" y="4741675"/>
            <a:ext cx="82815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roxima Nova"/>
                <a:ea typeface="Proxima Nova"/>
                <a:cs typeface="Proxima Nova"/>
                <a:sym typeface="Proxima Nova"/>
              </a:rPr>
              <a:t>Image source:</a:t>
            </a:r>
            <a:r>
              <a:rPr lang="en">
                <a:latin typeface="Proxima Nova"/>
                <a:ea typeface="Proxima Nova"/>
                <a:cs typeface="Proxima Nova"/>
                <a:sym typeface="Proxima Nova"/>
              </a:rPr>
              <a:t> </a:t>
            </a:r>
            <a:r>
              <a:rPr lang="en" sz="1000" u="sng">
                <a:hlinkClick r:id="rId4"/>
              </a:rPr>
              <a:t>https://github.com/badgeir/ule</a:t>
            </a:r>
            <a:endParaRPr sz="1300" u="sng">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Why Unity?</a:t>
            </a:r>
            <a:endParaRPr b="1">
              <a:latin typeface="Open Sans"/>
              <a:ea typeface="Open Sans"/>
              <a:cs typeface="Open Sans"/>
              <a:sym typeface="Open Sans"/>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Even though the game engines provide the physics implementation, flexibility to create our own environments, realistic visual graphics, lightings etc, not many provide the API’s for connecting to external applications.</a:t>
            </a:r>
            <a:endParaRPr sz="1400">
              <a:latin typeface="Open Sans"/>
              <a:ea typeface="Open Sans"/>
              <a:cs typeface="Open Sans"/>
              <a:sym typeface="Open Sans"/>
            </a:endParaRPr>
          </a:p>
          <a:p>
            <a:pPr indent="-317500" lvl="0" marL="457200" rtl="0" algn="l">
              <a:spcBef>
                <a:spcPts val="1000"/>
              </a:spcBef>
              <a:spcAft>
                <a:spcPts val="0"/>
              </a:spcAft>
              <a:buSzPts val="1400"/>
              <a:buFont typeface="Open Sans"/>
              <a:buChar char="➔"/>
            </a:pPr>
            <a:r>
              <a:rPr lang="en" sz="1400">
                <a:latin typeface="Open Sans"/>
                <a:ea typeface="Open Sans"/>
                <a:cs typeface="Open Sans"/>
                <a:sym typeface="Open Sans"/>
              </a:rPr>
              <a:t>Some game engines like cryengine has to be purchased if we want to work with that software.</a:t>
            </a:r>
            <a:endParaRPr sz="1400">
              <a:latin typeface="Open Sans"/>
              <a:ea typeface="Open Sans"/>
              <a:cs typeface="Open Sans"/>
              <a:sym typeface="Open Sans"/>
            </a:endParaRPr>
          </a:p>
          <a:p>
            <a:pPr indent="-317500" lvl="0" marL="457200" rtl="0" algn="l">
              <a:spcBef>
                <a:spcPts val="1000"/>
              </a:spcBef>
              <a:spcAft>
                <a:spcPts val="1600"/>
              </a:spcAft>
              <a:buSzPts val="1400"/>
              <a:buFont typeface="Open Sans"/>
              <a:buChar char="➔"/>
            </a:pPr>
            <a:r>
              <a:rPr lang="en" sz="1400">
                <a:latin typeface="Open Sans"/>
                <a:ea typeface="Open Sans"/>
                <a:cs typeface="Open Sans"/>
                <a:sym typeface="Open Sans"/>
              </a:rPr>
              <a:t>Unity however is free and provide well maintained documentation for the scripting APIs.</a:t>
            </a:r>
            <a:endParaRPr sz="14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